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2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22.xml" ContentType="application/vnd.openxmlformats-officedocument.customXmlProperties+xml"/>
  <Override PartName="/customXml/itemProps40.xml" ContentType="application/vnd.openxmlformats-officedocument.customXmlProperties+xml"/>
  <Override PartName="/customXml/itemProps39.xml" ContentType="application/vnd.openxmlformats-officedocument.customXmlProperties+xml"/>
  <Override PartName="/customXml/itemProps38.xml" ContentType="application/vnd.openxmlformats-officedocument.customXmlProperties+xml"/>
  <Override PartName="/customXml/itemProps37.xml" ContentType="application/vnd.openxmlformats-officedocument.customXmlProperties+xml"/>
  <Override PartName="/customXml/itemProps36.xml" ContentType="application/vnd.openxmlformats-officedocument.customXmlProperties+xml"/>
  <Override PartName="/customXml/itemProps35.xml" ContentType="application/vnd.openxmlformats-officedocument.customXmlProperties+xml"/>
  <Override PartName="/customXml/itemProps34.xml" ContentType="application/vnd.openxmlformats-officedocument.customXmlProperties+xml"/>
  <Override PartName="/customXml/itemProps33.xml" ContentType="application/vnd.openxmlformats-officedocument.customXmlProperties+xml"/>
  <Override PartName="/customXml/itemProps32.xml" ContentType="application/vnd.openxmlformats-officedocument.customXmlProperties+xml"/>
  <Override PartName="/customXml/itemProps31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1"/>
  </p:sldMasterIdLst>
  <p:notesMasterIdLst>
    <p:notesMasterId r:id="rId75"/>
  </p:notesMasterIdLst>
  <p:sldIdLst>
    <p:sldId id="259" r:id="rId42"/>
    <p:sldId id="297" r:id="rId43"/>
    <p:sldId id="330" r:id="rId44"/>
    <p:sldId id="332" r:id="rId45"/>
    <p:sldId id="300" r:id="rId46"/>
    <p:sldId id="303" r:id="rId47"/>
    <p:sldId id="305" r:id="rId48"/>
    <p:sldId id="306" r:id="rId49"/>
    <p:sldId id="307" r:id="rId50"/>
    <p:sldId id="308" r:id="rId51"/>
    <p:sldId id="351" r:id="rId52"/>
    <p:sldId id="309" r:id="rId53"/>
    <p:sldId id="310" r:id="rId54"/>
    <p:sldId id="311" r:id="rId55"/>
    <p:sldId id="348" r:id="rId56"/>
    <p:sldId id="312" r:id="rId57"/>
    <p:sldId id="313" r:id="rId58"/>
    <p:sldId id="315" r:id="rId59"/>
    <p:sldId id="314" r:id="rId60"/>
    <p:sldId id="317" r:id="rId61"/>
    <p:sldId id="318" r:id="rId62"/>
    <p:sldId id="320" r:id="rId63"/>
    <p:sldId id="321" r:id="rId64"/>
    <p:sldId id="322" r:id="rId65"/>
    <p:sldId id="323" r:id="rId66"/>
    <p:sldId id="324" r:id="rId67"/>
    <p:sldId id="349" r:id="rId68"/>
    <p:sldId id="325" r:id="rId69"/>
    <p:sldId id="326" r:id="rId70"/>
    <p:sldId id="327" r:id="rId71"/>
    <p:sldId id="2147198749" r:id="rId72"/>
    <p:sldId id="2147198752" r:id="rId73"/>
    <p:sldId id="329" r:id="rId74"/>
  </p:sldIdLst>
  <p:sldSz cx="12192000" cy="6858000"/>
  <p:notesSz cx="6858000" cy="91440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74" Type="http://schemas.openxmlformats.org/officeDocument/2006/relationships/slide" Target="slides/slide33.xml"/><Relationship Id="rId79" Type="http://schemas.openxmlformats.org/officeDocument/2006/relationships/tableStyles" Target="tableStyles.xml"/><Relationship Id="rId5" Type="http://schemas.openxmlformats.org/officeDocument/2006/relationships/customXml" Target="../customXml/item5.xml"/><Relationship Id="rId61" Type="http://schemas.openxmlformats.org/officeDocument/2006/relationships/slide" Target="slides/slide20.xml"/><Relationship Id="rId82" Type="http://schemas.openxmlformats.org/officeDocument/2006/relationships/customXml" Target="../customXml/item4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77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80" Type="http://schemas.openxmlformats.org/officeDocument/2006/relationships/customXml" Target="../customXml/item4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20" Type="http://schemas.openxmlformats.org/officeDocument/2006/relationships/customXml" Target="../customXml/item20.xml"/><Relationship Id="rId41" Type="http://schemas.openxmlformats.org/officeDocument/2006/relationships/slideMaster" Target="slideMasters/slideMaster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theme" Target="theme/theme1.xml"/><Relationship Id="rId81" Type="http://schemas.openxmlformats.org/officeDocument/2006/relationships/customXml" Target="../customXml/item4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76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30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slide" Target="slides/slide4.xml"/><Relationship Id="rId6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024C6-2376-4C65-ADAC-C15288CC89D3}" type="datetimeFigureOut">
              <a:rPr lang="nl-NL" smtClean="0"/>
              <a:t>25-10-2024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19C9D-BD01-4120-8267-83611DE1E2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61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43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C1E86-8C09-6CBD-ED0B-2FEBD8D2D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86B5F99-432E-4D48-1A63-83C6E6FD8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581C5B9-CCE1-4605-8533-0068FD1E1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4DD2B4-C5FE-38B0-8F4D-EA5D2E774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91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met praatwolk (subtitel licht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080000" y="0"/>
            <a:ext cx="6755166" cy="5609589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8" name="Freeform 5 (PHJU)">
            <a:extLst>
              <a:ext uri="{FF2B5EF4-FFF2-40B4-BE49-F238E27FC236}">
                <a16:creationId xmlns:a16="http://schemas.microsoft.com/office/drawing/2014/main" id="{53A0D941-40B8-4F2F-8854-A509DF60DF69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537325" cy="5616575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3" y="1190744"/>
            <a:ext cx="5002069" cy="1800000"/>
          </a:xfrm>
        </p:spPr>
        <p:txBody>
          <a:bodyPr anchor="t"/>
          <a:lstStyle>
            <a:lvl1pPr algn="l">
              <a:lnSpc>
                <a:spcPct val="9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3" y="667449"/>
            <a:ext cx="5002069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5475" y="4335972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25475" y="4760225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5475" y="4986767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2FE9A4E0-5763-35BC-0CA5-FA2CBC81A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5976939"/>
            <a:ext cx="2462400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0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12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met beeld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1833200" cy="301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588" y="3016250"/>
            <a:ext cx="11833199" cy="3100388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327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met beeld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1833200" cy="301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588" y="3016250"/>
            <a:ext cx="11833199" cy="3100388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54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met beeld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1833200" cy="301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Freeform 13"/>
          <p:cNvSpPr>
            <a:spLocks/>
          </p:cNvSpPr>
          <p:nvPr/>
        </p:nvSpPr>
        <p:spPr bwMode="gray">
          <a:xfrm>
            <a:off x="1588" y="3016250"/>
            <a:ext cx="11833199" cy="3100388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350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met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1833200" cy="301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588" y="3016250"/>
            <a:ext cx="11833199" cy="3100388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476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23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971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938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626400" y="2008800"/>
            <a:ext cx="5148000" cy="396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6276201" y="2008800"/>
            <a:ext cx="5148000" cy="396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739101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626400" y="2008800"/>
            <a:ext cx="5148000" cy="396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6276201" y="2008800"/>
            <a:ext cx="5148000" cy="396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86412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met praatwol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080000" y="1"/>
            <a:ext cx="6755166" cy="5609589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BF6C528E-0C06-4F08-AB37-B9F38273DA40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537325" cy="5616575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3" y="1190744"/>
            <a:ext cx="5002069" cy="1800000"/>
          </a:xfrm>
        </p:spPr>
        <p:txBody>
          <a:bodyPr anchor="t"/>
          <a:lstStyle>
            <a:lvl1pPr algn="l">
              <a:lnSpc>
                <a:spcPct val="9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3" y="667449"/>
            <a:ext cx="5002069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5475" y="4335972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25475" y="4760225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5475" y="4986767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D5AA34-1601-046F-30B3-3A690D3EA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0" y="5976000"/>
            <a:ext cx="24629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38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626400" y="2008800"/>
            <a:ext cx="5148000" cy="396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6276201" y="2008800"/>
            <a:ext cx="5148000" cy="396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713606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14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095840" y="1520731"/>
            <a:ext cx="5740560" cy="4594320"/>
          </a:xfrm>
          <a:custGeom>
            <a:avLst/>
            <a:gdLst>
              <a:gd name="connsiteX0" fmla="*/ 0 w 5740560"/>
              <a:gd name="connsiteY0" fmla="*/ 0 h 4594320"/>
              <a:gd name="connsiteX1" fmla="*/ 5740560 w 5740560"/>
              <a:gd name="connsiteY1" fmla="*/ 0 h 4594320"/>
              <a:gd name="connsiteX2" fmla="*/ 5740560 w 5740560"/>
              <a:gd name="connsiteY2" fmla="*/ 3952970 h 4594320"/>
              <a:gd name="connsiteX3" fmla="*/ 4883310 w 5740560"/>
              <a:gd name="connsiteY3" fmla="*/ 4594320 h 4594320"/>
              <a:gd name="connsiteX4" fmla="*/ 0 w 5740560"/>
              <a:gd name="connsiteY4" fmla="*/ 4594320 h 459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0560" h="4594320">
                <a:moveTo>
                  <a:pt x="0" y="0"/>
                </a:moveTo>
                <a:lnTo>
                  <a:pt x="5740560" y="0"/>
                </a:lnTo>
                <a:lnTo>
                  <a:pt x="5740560" y="3952970"/>
                </a:lnTo>
                <a:cubicBezTo>
                  <a:pt x="5740560" y="4307125"/>
                  <a:pt x="5356702" y="4594320"/>
                  <a:pt x="4883310" y="4594320"/>
                </a:cubicBezTo>
                <a:lnTo>
                  <a:pt x="0" y="45943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/>
            </a:lvl1pPr>
          </a:lstStyle>
          <a:p>
            <a:pPr lvl="0"/>
            <a:r>
              <a:rPr lang="nl-NL" dirty="0"/>
              <a:t>[Klik op het pictogram om een afbeelding in te voegen]</a:t>
            </a:r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26400" y="587198"/>
            <a:ext cx="11210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626400" y="1470453"/>
            <a:ext cx="5148000" cy="468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692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(merkblauw)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063" y="2037600"/>
            <a:ext cx="5146675" cy="4032000"/>
          </a:xfrm>
        </p:spPr>
        <p:txBody>
          <a:bodyPr/>
          <a:lstStyle>
            <a:lvl1pPr>
              <a:defRPr/>
            </a:lvl1pPr>
          </a:lstStyle>
          <a:p>
            <a:pPr lvl="1"/>
            <a:r>
              <a:rPr lang="nl-NL" dirty="0"/>
              <a:t>[Tekst]</a:t>
            </a:r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26400" y="604800"/>
            <a:ext cx="5148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095880" y="0"/>
            <a:ext cx="5740560" cy="6113520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</p:spTree>
    <p:extLst>
      <p:ext uri="{BB962C8B-B14F-4D97-AF65-F5344CB8AC3E}">
        <p14:creationId xmlns:p14="http://schemas.microsoft.com/office/powerpoint/2010/main" val="1195070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afbeelding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096000" cy="6113526"/>
          </a:xfrm>
          <a:prstGeom prst="rect">
            <a:avLst/>
          </a:pr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26400" y="604800"/>
            <a:ext cx="5148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095886" y="0"/>
            <a:ext cx="5740565" cy="6113526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063" y="2037600"/>
            <a:ext cx="5146675" cy="40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637422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afbeelding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096000" cy="6113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26400" y="604800"/>
            <a:ext cx="5148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095886" y="0"/>
            <a:ext cx="5740565" cy="6113526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063" y="2037600"/>
            <a:ext cx="5146675" cy="40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008462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afbeelding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>
            <a:spLocks/>
          </p:cNvSpPr>
          <p:nvPr/>
        </p:nvSpPr>
        <p:spPr bwMode="gray">
          <a:xfrm>
            <a:off x="-1" y="0"/>
            <a:ext cx="6094800" cy="611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26400" y="604800"/>
            <a:ext cx="5148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095880" y="1440"/>
            <a:ext cx="5740560" cy="6113520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063" y="2037600"/>
            <a:ext cx="5146675" cy="4032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353412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afbeelding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096000" cy="61135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26400" y="604800"/>
            <a:ext cx="5148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095886" y="0"/>
            <a:ext cx="5740565" cy="6113526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063" y="2037600"/>
            <a:ext cx="5146675" cy="40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637588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smal)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7340600" y="0"/>
            <a:ext cx="4496791" cy="6113526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-1"/>
            <a:ext cx="8893079" cy="611352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322172"/>
            <a:ext cx="7170714" cy="3484606"/>
          </a:xfrm>
        </p:spPr>
        <p:txBody>
          <a:bodyPr anchor="ctr"/>
          <a:lstStyle>
            <a:lvl1pPr>
              <a:lnSpc>
                <a:spcPct val="92000"/>
              </a:lnSpc>
              <a:defRPr sz="31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732081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smal)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7340600" y="0"/>
            <a:ext cx="4496791" cy="6113526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-1"/>
            <a:ext cx="8893079" cy="611352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322172"/>
            <a:ext cx="7170714" cy="3484606"/>
          </a:xfrm>
        </p:spPr>
        <p:txBody>
          <a:bodyPr anchor="ctr"/>
          <a:lstStyle>
            <a:lvl1pPr>
              <a:lnSpc>
                <a:spcPct val="92000"/>
              </a:lnSpc>
              <a:defRPr sz="31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2549837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smal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0"/>
            <a:ext cx="8893073" cy="6113526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rgbClr val="B2D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7340600" y="0"/>
            <a:ext cx="4496791" cy="6113526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322172"/>
            <a:ext cx="7170714" cy="3484606"/>
          </a:xfrm>
        </p:spPr>
        <p:txBody>
          <a:bodyPr anchor="ctr"/>
          <a:lstStyle>
            <a:lvl1pPr>
              <a:lnSpc>
                <a:spcPct val="92000"/>
              </a:lnSpc>
              <a:defRPr sz="31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294258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met praatwolk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080000" y="1"/>
            <a:ext cx="6755166" cy="5609589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AF7CCF8A-06AD-4BFF-B4C8-5A22FBB85D0B}"/>
              </a:ext>
            </a:extLst>
          </p:cNvPr>
          <p:cNvSpPr>
            <a:spLocks noGrp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>
            <a:off x="0" y="0"/>
            <a:ext cx="6537325" cy="5616575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19C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3" y="1190744"/>
            <a:ext cx="5002069" cy="1800000"/>
          </a:xfrm>
        </p:spPr>
        <p:txBody>
          <a:bodyPr anchor="t"/>
          <a:lstStyle>
            <a:lvl1pPr algn="l">
              <a:lnSpc>
                <a:spcPct val="9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3" y="667449"/>
            <a:ext cx="5002069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5475" y="4335972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25475" y="4760225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5475" y="4986767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D87E7D84-BB16-EE21-C064-DDF09F5D2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5976939"/>
            <a:ext cx="2462400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55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smal)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7340600" y="0"/>
            <a:ext cx="4496791" cy="6113526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-1"/>
            <a:ext cx="8893079" cy="611352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322172"/>
            <a:ext cx="7170714" cy="3484606"/>
          </a:xfrm>
        </p:spPr>
        <p:txBody>
          <a:bodyPr anchor="ctr"/>
          <a:lstStyle>
            <a:lvl1pPr>
              <a:lnSpc>
                <a:spcPct val="92000"/>
              </a:lnSpc>
              <a:defRPr sz="31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1796943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breed)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658120" y="0"/>
            <a:ext cx="8179267" cy="6116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5156200" cy="6116003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297458"/>
            <a:ext cx="3780000" cy="3484606"/>
          </a:xfrm>
        </p:spPr>
        <p:txBody>
          <a:bodyPr anchor="ctr"/>
          <a:lstStyle>
            <a:lvl1pPr>
              <a:lnSpc>
                <a:spcPct val="95000"/>
              </a:lnSpc>
              <a:defRPr lang="nl-NL" sz="30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3978568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breed)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658120" y="0"/>
            <a:ext cx="8179267" cy="6116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5156200" cy="6116003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297458"/>
            <a:ext cx="3780000" cy="3484606"/>
          </a:xfrm>
        </p:spPr>
        <p:txBody>
          <a:bodyPr anchor="ctr"/>
          <a:lstStyle>
            <a:lvl1pPr>
              <a:lnSpc>
                <a:spcPct val="95000"/>
              </a:lnSpc>
              <a:defRPr lang="nl-NL" sz="30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1890310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breed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658120" y="0"/>
            <a:ext cx="8179267" cy="6116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0" name="Freeform 11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5156200" cy="6116003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297458"/>
            <a:ext cx="3780000" cy="3484606"/>
          </a:xfrm>
        </p:spPr>
        <p:txBody>
          <a:bodyPr anchor="ctr"/>
          <a:lstStyle>
            <a:lvl1pPr>
              <a:lnSpc>
                <a:spcPct val="95000"/>
              </a:lnSpc>
              <a:defRPr lang="nl-NL" sz="3000" b="0" i="0" u="none" strike="noStrike" baseline="0" smtClean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tekst”]</a:t>
            </a:r>
          </a:p>
        </p:txBody>
      </p:sp>
    </p:spTree>
    <p:extLst>
      <p:ext uri="{BB962C8B-B14F-4D97-AF65-F5344CB8AC3E}">
        <p14:creationId xmlns:p14="http://schemas.microsoft.com/office/powerpoint/2010/main" val="2993470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breed)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658120" y="0"/>
            <a:ext cx="8179267" cy="6116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5156200" cy="6116003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297458"/>
            <a:ext cx="3780000" cy="3484606"/>
          </a:xfrm>
        </p:spPr>
        <p:txBody>
          <a:bodyPr anchor="ctr"/>
          <a:lstStyle>
            <a:lvl1pPr>
              <a:lnSpc>
                <a:spcPct val="95000"/>
              </a:lnSpc>
              <a:defRPr lang="nl-NL" sz="30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2717012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(2-koloms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562D6FC5-B677-4FF1-8F6D-04100250DBCD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5595FC7-5768-4EBB-A641-B44AB238C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6400" y="2008800"/>
            <a:ext cx="10800000" cy="396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</p:spTree>
    <p:extLst>
      <p:ext uri="{BB962C8B-B14F-4D97-AF65-F5344CB8AC3E}">
        <p14:creationId xmlns:p14="http://schemas.microsoft.com/office/powerpoint/2010/main" val="3654612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(2-koloms)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6400" y="2008800"/>
            <a:ext cx="10800000" cy="396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</p:spTree>
    <p:extLst>
      <p:ext uri="{BB962C8B-B14F-4D97-AF65-F5344CB8AC3E}">
        <p14:creationId xmlns:p14="http://schemas.microsoft.com/office/powerpoint/2010/main" val="1886728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nd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leurvlak 10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11841163" cy="5611595"/>
          </a:xfrm>
          <a:custGeom>
            <a:avLst/>
            <a:gdLst>
              <a:gd name="connsiteX0" fmla="*/ 0 w 11841163"/>
              <a:gd name="connsiteY0" fmla="*/ 0 h 6116638"/>
              <a:gd name="connsiteX1" fmla="*/ 11841163 w 11841163"/>
              <a:gd name="connsiteY1" fmla="*/ 0 h 6116638"/>
              <a:gd name="connsiteX2" fmla="*/ 11841163 w 11841163"/>
              <a:gd name="connsiteY2" fmla="*/ 5259299 h 6116638"/>
              <a:gd name="connsiteX3" fmla="*/ 11823744 w 11841163"/>
              <a:gd name="connsiteY3" fmla="*/ 5432068 h 6116638"/>
              <a:gd name="connsiteX4" fmla="*/ 11800868 w 11841163"/>
              <a:gd name="connsiteY4" fmla="*/ 5505756 h 6116638"/>
              <a:gd name="connsiteX5" fmla="*/ 11773769 w 11841163"/>
              <a:gd name="connsiteY5" fmla="*/ 5593001 h 6116638"/>
              <a:gd name="connsiteX6" fmla="*/ 11071530 w 11841163"/>
              <a:gd name="connsiteY6" fmla="*/ 6112159 h 6116638"/>
              <a:gd name="connsiteX7" fmla="*/ 10985837 w 11841163"/>
              <a:gd name="connsiteY7" fmla="*/ 6116540 h 6116638"/>
              <a:gd name="connsiteX8" fmla="*/ 10983890 w 11841163"/>
              <a:gd name="connsiteY8" fmla="*/ 6116638 h 6116638"/>
              <a:gd name="connsiteX9" fmla="*/ 0 w 11841163"/>
              <a:gd name="connsiteY9" fmla="*/ 6116638 h 6116638"/>
              <a:gd name="connsiteX10" fmla="*/ 0 w 11841163"/>
              <a:gd name="connsiteY10" fmla="*/ 0 h 611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41163" h="6116638">
                <a:moveTo>
                  <a:pt x="0" y="0"/>
                </a:moveTo>
                <a:lnTo>
                  <a:pt x="11841163" y="0"/>
                </a:lnTo>
                <a:cubicBezTo>
                  <a:pt x="11841163" y="5259299"/>
                  <a:pt x="11841163" y="5259299"/>
                  <a:pt x="11841163" y="5259299"/>
                </a:cubicBezTo>
                <a:cubicBezTo>
                  <a:pt x="11841163" y="5318479"/>
                  <a:pt x="11835165" y="5376261"/>
                  <a:pt x="11823744" y="5432068"/>
                </a:cubicBezTo>
                <a:lnTo>
                  <a:pt x="11800868" y="5505756"/>
                </a:lnTo>
                <a:lnTo>
                  <a:pt x="11773769" y="5593001"/>
                </a:lnTo>
                <a:cubicBezTo>
                  <a:pt x="11654434" y="5874966"/>
                  <a:pt x="11388427" y="6079796"/>
                  <a:pt x="11071530" y="6112159"/>
                </a:cubicBezTo>
                <a:lnTo>
                  <a:pt x="10985837" y="6116540"/>
                </a:lnTo>
                <a:lnTo>
                  <a:pt x="10983890" y="6116638"/>
                </a:lnTo>
                <a:cubicBezTo>
                  <a:pt x="0" y="6116638"/>
                  <a:pt x="0" y="6116638"/>
                  <a:pt x="0" y="6116638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pic>
        <p:nvPicPr>
          <p:cNvPr id="2" name="Afbeelding 1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BF64795F-8805-4AD7-1870-BB9DD5857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5976939"/>
            <a:ext cx="2462400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07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1836440" cy="611352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350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(wit) en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1836440" cy="611352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11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(subtitel licht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080000" y="1"/>
            <a:ext cx="6755166" cy="5609589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8" name="Freeform 5 (PHJU)">
            <a:extLst>
              <a:ext uri="{FF2B5EF4-FFF2-40B4-BE49-F238E27FC236}">
                <a16:creationId xmlns:a16="http://schemas.microsoft.com/office/drawing/2014/main" id="{E0117198-B78D-495E-B2E2-EA83F19B7C7A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110288" cy="5616575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3" y="1190744"/>
            <a:ext cx="5002069" cy="1800000"/>
          </a:xfrm>
        </p:spPr>
        <p:txBody>
          <a:bodyPr anchor="t"/>
          <a:lstStyle>
            <a:lvl1pPr algn="l">
              <a:lnSpc>
                <a:spcPct val="9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3" y="667449"/>
            <a:ext cx="5002069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5475" y="4335972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25475" y="4760225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5475" y="4986767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3F87D8FF-E085-7E4C-CA94-267013DD4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5976939"/>
            <a:ext cx="2462400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6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(merkblauw) en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4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1836440" cy="611352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456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080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502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610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002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035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650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nddia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leurvlak 10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11841163" cy="5611595"/>
          </a:xfrm>
          <a:custGeom>
            <a:avLst/>
            <a:gdLst>
              <a:gd name="connsiteX0" fmla="*/ 0 w 11841163"/>
              <a:gd name="connsiteY0" fmla="*/ 0 h 6116638"/>
              <a:gd name="connsiteX1" fmla="*/ 11841163 w 11841163"/>
              <a:gd name="connsiteY1" fmla="*/ 0 h 6116638"/>
              <a:gd name="connsiteX2" fmla="*/ 11841163 w 11841163"/>
              <a:gd name="connsiteY2" fmla="*/ 5259299 h 6116638"/>
              <a:gd name="connsiteX3" fmla="*/ 11823744 w 11841163"/>
              <a:gd name="connsiteY3" fmla="*/ 5432068 h 6116638"/>
              <a:gd name="connsiteX4" fmla="*/ 11800868 w 11841163"/>
              <a:gd name="connsiteY4" fmla="*/ 5505756 h 6116638"/>
              <a:gd name="connsiteX5" fmla="*/ 11773769 w 11841163"/>
              <a:gd name="connsiteY5" fmla="*/ 5593001 h 6116638"/>
              <a:gd name="connsiteX6" fmla="*/ 11071530 w 11841163"/>
              <a:gd name="connsiteY6" fmla="*/ 6112159 h 6116638"/>
              <a:gd name="connsiteX7" fmla="*/ 10985837 w 11841163"/>
              <a:gd name="connsiteY7" fmla="*/ 6116540 h 6116638"/>
              <a:gd name="connsiteX8" fmla="*/ 10983890 w 11841163"/>
              <a:gd name="connsiteY8" fmla="*/ 6116638 h 6116638"/>
              <a:gd name="connsiteX9" fmla="*/ 0 w 11841163"/>
              <a:gd name="connsiteY9" fmla="*/ 6116638 h 6116638"/>
              <a:gd name="connsiteX10" fmla="*/ 0 w 11841163"/>
              <a:gd name="connsiteY10" fmla="*/ 0 h 611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41163" h="6116638">
                <a:moveTo>
                  <a:pt x="0" y="0"/>
                </a:moveTo>
                <a:lnTo>
                  <a:pt x="11841163" y="0"/>
                </a:lnTo>
                <a:cubicBezTo>
                  <a:pt x="11841163" y="5259299"/>
                  <a:pt x="11841163" y="5259299"/>
                  <a:pt x="11841163" y="5259299"/>
                </a:cubicBezTo>
                <a:cubicBezTo>
                  <a:pt x="11841163" y="5318479"/>
                  <a:pt x="11835165" y="5376261"/>
                  <a:pt x="11823744" y="5432068"/>
                </a:cubicBezTo>
                <a:lnTo>
                  <a:pt x="11800868" y="5505756"/>
                </a:lnTo>
                <a:lnTo>
                  <a:pt x="11773769" y="5593001"/>
                </a:lnTo>
                <a:cubicBezTo>
                  <a:pt x="11654434" y="5874966"/>
                  <a:pt x="11388427" y="6079796"/>
                  <a:pt x="11071530" y="6112159"/>
                </a:cubicBezTo>
                <a:lnTo>
                  <a:pt x="10985837" y="6116540"/>
                </a:lnTo>
                <a:lnTo>
                  <a:pt x="10983890" y="6116638"/>
                </a:lnTo>
                <a:cubicBezTo>
                  <a:pt x="0" y="6116638"/>
                  <a:pt x="0" y="6116638"/>
                  <a:pt x="0" y="6116638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pic>
        <p:nvPicPr>
          <p:cNvPr id="2" name="Afbeelding 1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B9AE6CBE-271A-7B6F-E00D-3F3CB9C82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5976939"/>
            <a:ext cx="2462400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34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(2-koloms)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DDF940B6-D121-4B86-B8E9-8EB013344BA1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20AC08F-E545-4A93-BC3B-323B6A8DB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6400" y="2008800"/>
            <a:ext cx="10800000" cy="396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0143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080000" y="1"/>
            <a:ext cx="6755166" cy="5609589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7D65CD93-CC00-440E-A2D6-5761919C89BF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110288" cy="5616575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3" y="1190744"/>
            <a:ext cx="5002069" cy="1800000"/>
          </a:xfrm>
        </p:spPr>
        <p:txBody>
          <a:bodyPr anchor="t"/>
          <a:lstStyle>
            <a:lvl1pPr algn="l">
              <a:lnSpc>
                <a:spcPct val="9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3" y="667449"/>
            <a:ext cx="5002069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5475" y="4335972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25475" y="4760225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5475" y="4986767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A791509D-F25C-3FD8-7F42-49A5F8EF1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5976939"/>
            <a:ext cx="2462400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6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080000" y="1"/>
            <a:ext cx="6755166" cy="5609589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5DDA67FD-A7AF-4F42-AECC-E3DE069986A4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110288" cy="5616575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19C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3" y="1190744"/>
            <a:ext cx="5002069" cy="1800000"/>
          </a:xfrm>
        </p:spPr>
        <p:txBody>
          <a:bodyPr anchor="t"/>
          <a:lstStyle>
            <a:lvl1pPr algn="l">
              <a:lnSpc>
                <a:spcPct val="9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3" y="667449"/>
            <a:ext cx="5002069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5475" y="4335972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25475" y="4760225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5475" y="4986767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CD7C9067-A365-E3AF-AA63-A7B18E470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5976939"/>
            <a:ext cx="2462400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3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60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22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>
            <a:spLocks noChangeAspect="1"/>
          </p:cNvSpPr>
          <p:nvPr/>
        </p:nvSpPr>
        <p:spPr bwMode="gray">
          <a:xfrm>
            <a:off x="0" y="1588"/>
            <a:ext cx="11835011" cy="6112800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73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gray">
          <a:xfrm>
            <a:off x="626400" y="603631"/>
            <a:ext cx="10800000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626400" y="2009508"/>
            <a:ext cx="10800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JU-LEVEL1=Kop</a:t>
            </a:r>
          </a:p>
          <a:p>
            <a:pPr lvl="1"/>
            <a:r>
              <a:rPr lang="nl-NL" dirty="0"/>
              <a:t>JU-LEVEL2=Basistekst</a:t>
            </a:r>
          </a:p>
          <a:p>
            <a:pPr lvl="2"/>
            <a:r>
              <a:rPr lang="nl-NL" dirty="0"/>
              <a:t>JU-LEVEL3=Opsomming 1e niveau</a:t>
            </a:r>
          </a:p>
          <a:p>
            <a:pPr lvl="3"/>
            <a:r>
              <a:rPr lang="nl-NL" dirty="0"/>
              <a:t>JU-LEVEL4=Opsomming 2e niveau</a:t>
            </a:r>
          </a:p>
          <a:p>
            <a:pPr lvl="4"/>
            <a:r>
              <a:rPr lang="nl-NL" dirty="0"/>
              <a:t>JU-LEVEL5= Opsomming 3e niveau</a:t>
            </a:r>
          </a:p>
          <a:p>
            <a:pPr lvl="5"/>
            <a:r>
              <a:rPr lang="nl-NL" dirty="0"/>
              <a:t>JU-LEVEL6=Zwevend 1e niveau</a:t>
            </a:r>
          </a:p>
          <a:p>
            <a:pPr lvl="6"/>
            <a:r>
              <a:rPr lang="nl-NL" dirty="0"/>
              <a:t>JU-LEVEL7=Zwevend 2e niveau</a:t>
            </a:r>
          </a:p>
          <a:p>
            <a:pPr lvl="7"/>
            <a:r>
              <a:rPr lang="nl-NL" dirty="0"/>
              <a:t>JU-LEVEL8=Zwevend 3e niveau</a:t>
            </a:r>
          </a:p>
          <a:p>
            <a:pPr lvl="8"/>
            <a:r>
              <a:rPr lang="nl-NL" dirty="0"/>
              <a:t>JU-LEVEL9=Basistekst kleiner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gray">
          <a:xfrm>
            <a:off x="7653894" y="6403485"/>
            <a:ext cx="126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1B77413-749F-4FDF-808D-9BCE8BB420B3}" type="datetimeFigureOut">
              <a:rPr lang="nl-NL" smtClean="0"/>
              <a:t>25-10-2024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gray">
          <a:xfrm>
            <a:off x="1021660" y="6403485"/>
            <a:ext cx="630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gray">
          <a:xfrm>
            <a:off x="11182108" y="6400828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fld id="{57F105C5-98DC-4DF3-AAE1-9C4A5FDAA1F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357188" y="6391276"/>
            <a:ext cx="549275" cy="214313"/>
          </a:xfrm>
          <a:custGeom>
            <a:avLst/>
            <a:gdLst>
              <a:gd name="T0" fmla="*/ 481 w 1730"/>
              <a:gd name="T1" fmla="*/ 2 h 676"/>
              <a:gd name="T2" fmla="*/ 126 w 1730"/>
              <a:gd name="T3" fmla="*/ 273 h 676"/>
              <a:gd name="T4" fmla="*/ 123 w 1730"/>
              <a:gd name="T5" fmla="*/ 281 h 676"/>
              <a:gd name="T6" fmla="*/ 0 w 1730"/>
              <a:gd name="T7" fmla="*/ 335 h 676"/>
              <a:gd name="T8" fmla="*/ 92 w 1730"/>
              <a:gd name="T9" fmla="*/ 390 h 676"/>
              <a:gd name="T10" fmla="*/ 68 w 1730"/>
              <a:gd name="T11" fmla="*/ 674 h 676"/>
              <a:gd name="T12" fmla="*/ 135 w 1730"/>
              <a:gd name="T13" fmla="*/ 637 h 676"/>
              <a:gd name="T14" fmla="*/ 433 w 1730"/>
              <a:gd name="T15" fmla="*/ 390 h 676"/>
              <a:gd name="T16" fmla="*/ 488 w 1730"/>
              <a:gd name="T17" fmla="*/ 676 h 676"/>
              <a:gd name="T18" fmla="*/ 542 w 1730"/>
              <a:gd name="T19" fmla="*/ 55 h 676"/>
              <a:gd name="T20" fmla="*/ 433 w 1730"/>
              <a:gd name="T21" fmla="*/ 281 h 676"/>
              <a:gd name="T22" fmla="*/ 321 w 1730"/>
              <a:gd name="T23" fmla="*/ 175 h 676"/>
              <a:gd name="T24" fmla="*/ 433 w 1730"/>
              <a:gd name="T25" fmla="*/ 151 h 676"/>
              <a:gd name="T26" fmla="*/ 952 w 1730"/>
              <a:gd name="T27" fmla="*/ 338 h 676"/>
              <a:gd name="T28" fmla="*/ 1137 w 1730"/>
              <a:gd name="T29" fmla="*/ 58 h 676"/>
              <a:gd name="T30" fmla="*/ 1122 w 1730"/>
              <a:gd name="T31" fmla="*/ 18 h 676"/>
              <a:gd name="T32" fmla="*/ 1082 w 1730"/>
              <a:gd name="T33" fmla="*/ 1 h 676"/>
              <a:gd name="T34" fmla="*/ 652 w 1730"/>
              <a:gd name="T35" fmla="*/ 55 h 676"/>
              <a:gd name="T36" fmla="*/ 706 w 1730"/>
              <a:gd name="T37" fmla="*/ 676 h 676"/>
              <a:gd name="T38" fmla="*/ 1122 w 1730"/>
              <a:gd name="T39" fmla="*/ 659 h 676"/>
              <a:gd name="T40" fmla="*/ 1056 w 1730"/>
              <a:gd name="T41" fmla="*/ 428 h 676"/>
              <a:gd name="T42" fmla="*/ 761 w 1730"/>
              <a:gd name="T43" fmla="*/ 110 h 676"/>
              <a:gd name="T44" fmla="*/ 1005 w 1730"/>
              <a:gd name="T45" fmla="*/ 127 h 676"/>
              <a:gd name="T46" fmla="*/ 976 w 1730"/>
              <a:gd name="T47" fmla="*/ 181 h 676"/>
              <a:gd name="T48" fmla="*/ 766 w 1730"/>
              <a:gd name="T49" fmla="*/ 281 h 676"/>
              <a:gd name="T50" fmla="*/ 761 w 1730"/>
              <a:gd name="T51" fmla="*/ 110 h 676"/>
              <a:gd name="T52" fmla="*/ 761 w 1730"/>
              <a:gd name="T53" fmla="*/ 568 h 676"/>
              <a:gd name="T54" fmla="*/ 770 w 1730"/>
              <a:gd name="T55" fmla="*/ 390 h 676"/>
              <a:gd name="T56" fmla="*/ 974 w 1730"/>
              <a:gd name="T57" fmla="*/ 499 h 676"/>
              <a:gd name="T58" fmla="*/ 978 w 1730"/>
              <a:gd name="T59" fmla="*/ 568 h 676"/>
              <a:gd name="T60" fmla="*/ 1673 w 1730"/>
              <a:gd name="T61" fmla="*/ 1 h 676"/>
              <a:gd name="T62" fmla="*/ 1290 w 1730"/>
              <a:gd name="T63" fmla="*/ 1 h 676"/>
              <a:gd name="T64" fmla="*/ 1231 w 1730"/>
              <a:gd name="T65" fmla="*/ 55 h 676"/>
              <a:gd name="T66" fmla="*/ 1171 w 1730"/>
              <a:gd name="T67" fmla="*/ 335 h 676"/>
              <a:gd name="T68" fmla="*/ 1231 w 1730"/>
              <a:gd name="T69" fmla="*/ 622 h 676"/>
              <a:gd name="T70" fmla="*/ 1340 w 1730"/>
              <a:gd name="T71" fmla="*/ 622 h 676"/>
              <a:gd name="T72" fmla="*/ 1552 w 1730"/>
              <a:gd name="T73" fmla="*/ 327 h 676"/>
              <a:gd name="T74" fmla="*/ 1715 w 1730"/>
              <a:gd name="T75" fmla="*/ 21 h 676"/>
              <a:gd name="T76" fmla="*/ 1500 w 1730"/>
              <a:gd name="T77" fmla="*/ 232 h 676"/>
              <a:gd name="T78" fmla="*/ 1340 w 1730"/>
              <a:gd name="T79" fmla="*/ 110 h 676"/>
              <a:gd name="T80" fmla="*/ 1589 w 1730"/>
              <a:gd name="T81" fmla="*/ 12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30" h="676">
                <a:moveTo>
                  <a:pt x="524" y="15"/>
                </a:moveTo>
                <a:cubicBezTo>
                  <a:pt x="512" y="5"/>
                  <a:pt x="496" y="0"/>
                  <a:pt x="481" y="2"/>
                </a:cubicBezTo>
                <a:cubicBezTo>
                  <a:pt x="476" y="2"/>
                  <a:pt x="350" y="19"/>
                  <a:pt x="256" y="88"/>
                </a:cubicBezTo>
                <a:cubicBezTo>
                  <a:pt x="174" y="149"/>
                  <a:pt x="130" y="261"/>
                  <a:pt x="126" y="273"/>
                </a:cubicBezTo>
                <a:cubicBezTo>
                  <a:pt x="124" y="277"/>
                  <a:pt x="124" y="277"/>
                  <a:pt x="124" y="277"/>
                </a:cubicBezTo>
                <a:cubicBezTo>
                  <a:pt x="123" y="281"/>
                  <a:pt x="123" y="281"/>
                  <a:pt x="123" y="281"/>
                </a:cubicBezTo>
                <a:cubicBezTo>
                  <a:pt x="55" y="281"/>
                  <a:pt x="55" y="281"/>
                  <a:pt x="55" y="281"/>
                </a:cubicBezTo>
                <a:cubicBezTo>
                  <a:pt x="25" y="281"/>
                  <a:pt x="0" y="305"/>
                  <a:pt x="0" y="335"/>
                </a:cubicBezTo>
                <a:cubicBezTo>
                  <a:pt x="0" y="365"/>
                  <a:pt x="25" y="390"/>
                  <a:pt x="55" y="390"/>
                </a:cubicBezTo>
                <a:cubicBezTo>
                  <a:pt x="92" y="390"/>
                  <a:pt x="92" y="390"/>
                  <a:pt x="92" y="390"/>
                </a:cubicBezTo>
                <a:cubicBezTo>
                  <a:pt x="30" y="607"/>
                  <a:pt x="30" y="607"/>
                  <a:pt x="30" y="607"/>
                </a:cubicBezTo>
                <a:cubicBezTo>
                  <a:pt x="22" y="636"/>
                  <a:pt x="38" y="666"/>
                  <a:pt x="68" y="674"/>
                </a:cubicBezTo>
                <a:cubicBezTo>
                  <a:pt x="72" y="676"/>
                  <a:pt x="78" y="676"/>
                  <a:pt x="82" y="676"/>
                </a:cubicBezTo>
                <a:cubicBezTo>
                  <a:pt x="106" y="676"/>
                  <a:pt x="128" y="661"/>
                  <a:pt x="135" y="637"/>
                </a:cubicBezTo>
                <a:cubicBezTo>
                  <a:pt x="206" y="390"/>
                  <a:pt x="206" y="390"/>
                  <a:pt x="206" y="390"/>
                </a:cubicBezTo>
                <a:cubicBezTo>
                  <a:pt x="433" y="390"/>
                  <a:pt x="433" y="390"/>
                  <a:pt x="433" y="390"/>
                </a:cubicBezTo>
                <a:cubicBezTo>
                  <a:pt x="433" y="622"/>
                  <a:pt x="433" y="622"/>
                  <a:pt x="433" y="622"/>
                </a:cubicBezTo>
                <a:cubicBezTo>
                  <a:pt x="433" y="652"/>
                  <a:pt x="458" y="676"/>
                  <a:pt x="488" y="676"/>
                </a:cubicBezTo>
                <a:cubicBezTo>
                  <a:pt x="518" y="676"/>
                  <a:pt x="542" y="652"/>
                  <a:pt x="542" y="622"/>
                </a:cubicBezTo>
                <a:cubicBezTo>
                  <a:pt x="542" y="55"/>
                  <a:pt x="542" y="55"/>
                  <a:pt x="542" y="55"/>
                </a:cubicBezTo>
                <a:cubicBezTo>
                  <a:pt x="542" y="40"/>
                  <a:pt x="536" y="25"/>
                  <a:pt x="524" y="15"/>
                </a:cubicBezTo>
                <a:close/>
                <a:moveTo>
                  <a:pt x="433" y="281"/>
                </a:moveTo>
                <a:cubicBezTo>
                  <a:pt x="241" y="281"/>
                  <a:pt x="241" y="281"/>
                  <a:pt x="241" y="281"/>
                </a:cubicBezTo>
                <a:cubicBezTo>
                  <a:pt x="258" y="248"/>
                  <a:pt x="286" y="201"/>
                  <a:pt x="321" y="175"/>
                </a:cubicBezTo>
                <a:cubicBezTo>
                  <a:pt x="346" y="157"/>
                  <a:pt x="376" y="143"/>
                  <a:pt x="404" y="133"/>
                </a:cubicBezTo>
                <a:cubicBezTo>
                  <a:pt x="421" y="129"/>
                  <a:pt x="430" y="135"/>
                  <a:pt x="433" y="151"/>
                </a:cubicBezTo>
                <a:lnTo>
                  <a:pt x="433" y="281"/>
                </a:lnTo>
                <a:close/>
                <a:moveTo>
                  <a:pt x="952" y="338"/>
                </a:moveTo>
                <a:cubicBezTo>
                  <a:pt x="988" y="318"/>
                  <a:pt x="1025" y="290"/>
                  <a:pt x="1058" y="252"/>
                </a:cubicBezTo>
                <a:cubicBezTo>
                  <a:pt x="1131" y="170"/>
                  <a:pt x="1136" y="63"/>
                  <a:pt x="1137" y="58"/>
                </a:cubicBezTo>
                <a:cubicBezTo>
                  <a:pt x="1138" y="47"/>
                  <a:pt x="1134" y="35"/>
                  <a:pt x="1128" y="26"/>
                </a:cubicBezTo>
                <a:cubicBezTo>
                  <a:pt x="1126" y="23"/>
                  <a:pt x="1124" y="21"/>
                  <a:pt x="1122" y="18"/>
                </a:cubicBezTo>
                <a:cubicBezTo>
                  <a:pt x="1122" y="18"/>
                  <a:pt x="1122" y="18"/>
                  <a:pt x="1122" y="18"/>
                </a:cubicBezTo>
                <a:cubicBezTo>
                  <a:pt x="1112" y="7"/>
                  <a:pt x="1097" y="1"/>
                  <a:pt x="1082" y="1"/>
                </a:cubicBezTo>
                <a:cubicBezTo>
                  <a:pt x="706" y="1"/>
                  <a:pt x="706" y="1"/>
                  <a:pt x="706" y="1"/>
                </a:cubicBezTo>
                <a:cubicBezTo>
                  <a:pt x="676" y="1"/>
                  <a:pt x="652" y="25"/>
                  <a:pt x="652" y="55"/>
                </a:cubicBezTo>
                <a:cubicBezTo>
                  <a:pt x="652" y="622"/>
                  <a:pt x="652" y="622"/>
                  <a:pt x="652" y="622"/>
                </a:cubicBezTo>
                <a:cubicBezTo>
                  <a:pt x="652" y="652"/>
                  <a:pt x="676" y="676"/>
                  <a:pt x="706" y="676"/>
                </a:cubicBezTo>
                <a:cubicBezTo>
                  <a:pt x="1082" y="676"/>
                  <a:pt x="1082" y="676"/>
                  <a:pt x="1082" y="676"/>
                </a:cubicBezTo>
                <a:cubicBezTo>
                  <a:pt x="1097" y="676"/>
                  <a:pt x="1111" y="670"/>
                  <a:pt x="1122" y="659"/>
                </a:cubicBezTo>
                <a:cubicBezTo>
                  <a:pt x="1132" y="649"/>
                  <a:pt x="1137" y="635"/>
                  <a:pt x="1137" y="620"/>
                </a:cubicBezTo>
                <a:cubicBezTo>
                  <a:pt x="1136" y="615"/>
                  <a:pt x="1132" y="514"/>
                  <a:pt x="1056" y="428"/>
                </a:cubicBezTo>
                <a:cubicBezTo>
                  <a:pt x="1022" y="388"/>
                  <a:pt x="986" y="359"/>
                  <a:pt x="952" y="338"/>
                </a:cubicBezTo>
                <a:close/>
                <a:moveTo>
                  <a:pt x="761" y="110"/>
                </a:moveTo>
                <a:cubicBezTo>
                  <a:pt x="972" y="110"/>
                  <a:pt x="972" y="110"/>
                  <a:pt x="972" y="110"/>
                </a:cubicBezTo>
                <a:cubicBezTo>
                  <a:pt x="993" y="110"/>
                  <a:pt x="1005" y="115"/>
                  <a:pt x="1005" y="127"/>
                </a:cubicBezTo>
                <a:cubicBezTo>
                  <a:pt x="1005" y="133"/>
                  <a:pt x="1003" y="140"/>
                  <a:pt x="998" y="149"/>
                </a:cubicBezTo>
                <a:cubicBezTo>
                  <a:pt x="992" y="160"/>
                  <a:pt x="985" y="171"/>
                  <a:pt x="976" y="181"/>
                </a:cubicBezTo>
                <a:cubicBezTo>
                  <a:pt x="897" y="271"/>
                  <a:pt x="793" y="280"/>
                  <a:pt x="774" y="281"/>
                </a:cubicBezTo>
                <a:cubicBezTo>
                  <a:pt x="769" y="281"/>
                  <a:pt x="766" y="281"/>
                  <a:pt x="766" y="281"/>
                </a:cubicBezTo>
                <a:cubicBezTo>
                  <a:pt x="761" y="282"/>
                  <a:pt x="761" y="282"/>
                  <a:pt x="761" y="282"/>
                </a:cubicBezTo>
                <a:lnTo>
                  <a:pt x="761" y="110"/>
                </a:lnTo>
                <a:close/>
                <a:moveTo>
                  <a:pt x="978" y="568"/>
                </a:moveTo>
                <a:cubicBezTo>
                  <a:pt x="761" y="568"/>
                  <a:pt x="761" y="568"/>
                  <a:pt x="761" y="568"/>
                </a:cubicBezTo>
                <a:cubicBezTo>
                  <a:pt x="761" y="389"/>
                  <a:pt x="761" y="389"/>
                  <a:pt x="761" y="389"/>
                </a:cubicBezTo>
                <a:cubicBezTo>
                  <a:pt x="764" y="390"/>
                  <a:pt x="767" y="390"/>
                  <a:pt x="770" y="390"/>
                </a:cubicBezTo>
                <a:cubicBezTo>
                  <a:pt x="777" y="390"/>
                  <a:pt x="777" y="390"/>
                  <a:pt x="777" y="390"/>
                </a:cubicBezTo>
                <a:cubicBezTo>
                  <a:pt x="794" y="390"/>
                  <a:pt x="883" y="395"/>
                  <a:pt x="974" y="499"/>
                </a:cubicBezTo>
                <a:cubicBezTo>
                  <a:pt x="984" y="511"/>
                  <a:pt x="992" y="523"/>
                  <a:pt x="999" y="535"/>
                </a:cubicBezTo>
                <a:cubicBezTo>
                  <a:pt x="1008" y="557"/>
                  <a:pt x="1000" y="566"/>
                  <a:pt x="978" y="568"/>
                </a:cubicBezTo>
                <a:close/>
                <a:moveTo>
                  <a:pt x="1715" y="21"/>
                </a:moveTo>
                <a:cubicBezTo>
                  <a:pt x="1704" y="8"/>
                  <a:pt x="1689" y="1"/>
                  <a:pt x="1673" y="1"/>
                </a:cubicBezTo>
                <a:cubicBezTo>
                  <a:pt x="1294" y="1"/>
                  <a:pt x="1294" y="1"/>
                  <a:pt x="1294" y="1"/>
                </a:cubicBezTo>
                <a:cubicBezTo>
                  <a:pt x="1290" y="1"/>
                  <a:pt x="1290" y="1"/>
                  <a:pt x="1290" y="1"/>
                </a:cubicBezTo>
                <a:cubicBezTo>
                  <a:pt x="1286" y="1"/>
                  <a:pt x="1286" y="1"/>
                  <a:pt x="1286" y="1"/>
                </a:cubicBezTo>
                <a:cubicBezTo>
                  <a:pt x="1256" y="1"/>
                  <a:pt x="1231" y="25"/>
                  <a:pt x="1231" y="55"/>
                </a:cubicBezTo>
                <a:cubicBezTo>
                  <a:pt x="1231" y="280"/>
                  <a:pt x="1231" y="280"/>
                  <a:pt x="1231" y="280"/>
                </a:cubicBezTo>
                <a:cubicBezTo>
                  <a:pt x="1200" y="280"/>
                  <a:pt x="1171" y="305"/>
                  <a:pt x="1171" y="335"/>
                </a:cubicBezTo>
                <a:cubicBezTo>
                  <a:pt x="1171" y="366"/>
                  <a:pt x="1200" y="391"/>
                  <a:pt x="1231" y="391"/>
                </a:cubicBezTo>
                <a:cubicBezTo>
                  <a:pt x="1231" y="622"/>
                  <a:pt x="1231" y="622"/>
                  <a:pt x="1231" y="622"/>
                </a:cubicBezTo>
                <a:cubicBezTo>
                  <a:pt x="1231" y="652"/>
                  <a:pt x="1256" y="676"/>
                  <a:pt x="1286" y="676"/>
                </a:cubicBezTo>
                <a:cubicBezTo>
                  <a:pt x="1316" y="676"/>
                  <a:pt x="1340" y="652"/>
                  <a:pt x="1340" y="622"/>
                </a:cubicBezTo>
                <a:cubicBezTo>
                  <a:pt x="1340" y="389"/>
                  <a:pt x="1340" y="389"/>
                  <a:pt x="1340" y="389"/>
                </a:cubicBezTo>
                <a:cubicBezTo>
                  <a:pt x="1392" y="385"/>
                  <a:pt x="1472" y="371"/>
                  <a:pt x="1552" y="327"/>
                </a:cubicBezTo>
                <a:cubicBezTo>
                  <a:pt x="1694" y="251"/>
                  <a:pt x="1726" y="72"/>
                  <a:pt x="1727" y="65"/>
                </a:cubicBezTo>
                <a:cubicBezTo>
                  <a:pt x="1730" y="49"/>
                  <a:pt x="1725" y="33"/>
                  <a:pt x="1715" y="21"/>
                </a:cubicBezTo>
                <a:close/>
                <a:moveTo>
                  <a:pt x="1588" y="136"/>
                </a:moveTo>
                <a:cubicBezTo>
                  <a:pt x="1569" y="172"/>
                  <a:pt x="1542" y="210"/>
                  <a:pt x="1500" y="232"/>
                </a:cubicBezTo>
                <a:cubicBezTo>
                  <a:pt x="1441" y="264"/>
                  <a:pt x="1381" y="275"/>
                  <a:pt x="1340" y="279"/>
                </a:cubicBezTo>
                <a:cubicBezTo>
                  <a:pt x="1340" y="110"/>
                  <a:pt x="1340" y="110"/>
                  <a:pt x="1340" y="110"/>
                </a:cubicBezTo>
                <a:cubicBezTo>
                  <a:pt x="1556" y="110"/>
                  <a:pt x="1556" y="110"/>
                  <a:pt x="1556" y="110"/>
                </a:cubicBezTo>
                <a:cubicBezTo>
                  <a:pt x="1577" y="110"/>
                  <a:pt x="1589" y="114"/>
                  <a:pt x="1589" y="127"/>
                </a:cubicBezTo>
                <a:cubicBezTo>
                  <a:pt x="1589" y="130"/>
                  <a:pt x="1588" y="133"/>
                  <a:pt x="1588" y="136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Freeform 7">
            <a:hlinkClick r:id="" action="ppaction://hlinkshowjump?jump=previousslide"/>
          </p:cNvPr>
          <p:cNvSpPr>
            <a:spLocks/>
          </p:cNvSpPr>
          <p:nvPr/>
        </p:nvSpPr>
        <p:spPr bwMode="gray">
          <a:xfrm>
            <a:off x="10947400" y="6434138"/>
            <a:ext cx="80963" cy="134938"/>
          </a:xfrm>
          <a:custGeom>
            <a:avLst/>
            <a:gdLst>
              <a:gd name="T0" fmla="*/ 239 w 254"/>
              <a:gd name="T1" fmla="*/ 359 h 426"/>
              <a:gd name="T2" fmla="*/ 93 w 254"/>
              <a:gd name="T3" fmla="*/ 213 h 426"/>
              <a:gd name="T4" fmla="*/ 239 w 254"/>
              <a:gd name="T5" fmla="*/ 67 h 426"/>
              <a:gd name="T6" fmla="*/ 239 w 254"/>
              <a:gd name="T7" fmla="*/ 15 h 426"/>
              <a:gd name="T8" fmla="*/ 187 w 254"/>
              <a:gd name="T9" fmla="*/ 15 h 426"/>
              <a:gd name="T10" fmla="*/ 15 w 254"/>
              <a:gd name="T11" fmla="*/ 187 h 426"/>
              <a:gd name="T12" fmla="*/ 15 w 254"/>
              <a:gd name="T13" fmla="*/ 239 h 426"/>
              <a:gd name="T14" fmla="*/ 187 w 254"/>
              <a:gd name="T15" fmla="*/ 411 h 426"/>
              <a:gd name="T16" fmla="*/ 239 w 254"/>
              <a:gd name="T17" fmla="*/ 411 h 426"/>
              <a:gd name="T18" fmla="*/ 239 w 254"/>
              <a:gd name="T19" fmla="*/ 35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426">
                <a:moveTo>
                  <a:pt x="239" y="359"/>
                </a:moveTo>
                <a:cubicBezTo>
                  <a:pt x="93" y="213"/>
                  <a:pt x="93" y="213"/>
                  <a:pt x="93" y="213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54" y="52"/>
                  <a:pt x="254" y="30"/>
                  <a:pt x="239" y="15"/>
                </a:cubicBezTo>
                <a:cubicBezTo>
                  <a:pt x="224" y="0"/>
                  <a:pt x="202" y="0"/>
                  <a:pt x="187" y="15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0" y="202"/>
                  <a:pt x="0" y="224"/>
                  <a:pt x="15" y="239"/>
                </a:cubicBezTo>
                <a:cubicBezTo>
                  <a:pt x="187" y="411"/>
                  <a:pt x="187" y="411"/>
                  <a:pt x="187" y="411"/>
                </a:cubicBezTo>
                <a:cubicBezTo>
                  <a:pt x="202" y="426"/>
                  <a:pt x="224" y="426"/>
                  <a:pt x="239" y="411"/>
                </a:cubicBezTo>
                <a:cubicBezTo>
                  <a:pt x="254" y="396"/>
                  <a:pt x="254" y="374"/>
                  <a:pt x="239" y="359"/>
                </a:cubicBezTo>
                <a:close/>
              </a:path>
            </a:pathLst>
          </a:custGeom>
          <a:solidFill>
            <a:srgbClr val="ED7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/>
        </p:nvSpPr>
        <p:spPr bwMode="gray">
          <a:xfrm>
            <a:off x="11720513" y="6434138"/>
            <a:ext cx="80963" cy="134938"/>
          </a:xfrm>
          <a:custGeom>
            <a:avLst/>
            <a:gdLst>
              <a:gd name="T0" fmla="*/ 15 w 254"/>
              <a:gd name="T1" fmla="*/ 359 h 426"/>
              <a:gd name="T2" fmla="*/ 161 w 254"/>
              <a:gd name="T3" fmla="*/ 213 h 426"/>
              <a:gd name="T4" fmla="*/ 15 w 254"/>
              <a:gd name="T5" fmla="*/ 67 h 426"/>
              <a:gd name="T6" fmla="*/ 15 w 254"/>
              <a:gd name="T7" fmla="*/ 15 h 426"/>
              <a:gd name="T8" fmla="*/ 67 w 254"/>
              <a:gd name="T9" fmla="*/ 15 h 426"/>
              <a:gd name="T10" fmla="*/ 239 w 254"/>
              <a:gd name="T11" fmla="*/ 187 h 426"/>
              <a:gd name="T12" fmla="*/ 239 w 254"/>
              <a:gd name="T13" fmla="*/ 239 h 426"/>
              <a:gd name="T14" fmla="*/ 67 w 254"/>
              <a:gd name="T15" fmla="*/ 411 h 426"/>
              <a:gd name="T16" fmla="*/ 15 w 254"/>
              <a:gd name="T17" fmla="*/ 411 h 426"/>
              <a:gd name="T18" fmla="*/ 15 w 254"/>
              <a:gd name="T19" fmla="*/ 35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426">
                <a:moveTo>
                  <a:pt x="15" y="359"/>
                </a:moveTo>
                <a:cubicBezTo>
                  <a:pt x="161" y="213"/>
                  <a:pt x="161" y="213"/>
                  <a:pt x="161" y="213"/>
                </a:cubicBezTo>
                <a:cubicBezTo>
                  <a:pt x="15" y="67"/>
                  <a:pt x="15" y="67"/>
                  <a:pt x="15" y="67"/>
                </a:cubicBezTo>
                <a:cubicBezTo>
                  <a:pt x="0" y="52"/>
                  <a:pt x="0" y="30"/>
                  <a:pt x="15" y="15"/>
                </a:cubicBezTo>
                <a:cubicBezTo>
                  <a:pt x="30" y="0"/>
                  <a:pt x="52" y="0"/>
                  <a:pt x="67" y="15"/>
                </a:cubicBezTo>
                <a:cubicBezTo>
                  <a:pt x="239" y="187"/>
                  <a:pt x="239" y="187"/>
                  <a:pt x="239" y="187"/>
                </a:cubicBezTo>
                <a:cubicBezTo>
                  <a:pt x="254" y="202"/>
                  <a:pt x="254" y="224"/>
                  <a:pt x="239" y="239"/>
                </a:cubicBezTo>
                <a:cubicBezTo>
                  <a:pt x="67" y="411"/>
                  <a:pt x="67" y="411"/>
                  <a:pt x="67" y="411"/>
                </a:cubicBezTo>
                <a:cubicBezTo>
                  <a:pt x="52" y="426"/>
                  <a:pt x="30" y="426"/>
                  <a:pt x="15" y="411"/>
                </a:cubicBezTo>
                <a:cubicBezTo>
                  <a:pt x="0" y="396"/>
                  <a:pt x="0" y="374"/>
                  <a:pt x="15" y="359"/>
                </a:cubicBezTo>
                <a:close/>
              </a:path>
            </a:pathLst>
          </a:custGeom>
          <a:solidFill>
            <a:srgbClr val="ED7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929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100" b="0" i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7000"/>
        </a:lnSpc>
        <a:spcBef>
          <a:spcPts val="2500"/>
        </a:spcBef>
        <a:buClr>
          <a:schemeClr val="accent3"/>
        </a:buClr>
        <a:buFontTx/>
        <a:buNone/>
        <a:defRPr lang="nl-NL" sz="1700" b="1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None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Tx/>
        <a:buBlip>
          <a:blip r:embed="rId50"/>
        </a:buBlip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‒"/>
        <a:defRPr lang="nl-NL" sz="17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1.emf"/><Relationship Id="rId7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emf"/><Relationship Id="rId5" Type="http://schemas.openxmlformats.org/officeDocument/2006/relationships/image" Target="../media/image14.emf"/><Relationship Id="rId10" Type="http://schemas.openxmlformats.org/officeDocument/2006/relationships/image" Target="../media/image24.emf"/><Relationship Id="rId4" Type="http://schemas.openxmlformats.org/officeDocument/2006/relationships/image" Target="../media/image17.emf"/><Relationship Id="rId9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25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emf"/><Relationship Id="rId5" Type="http://schemas.openxmlformats.org/officeDocument/2006/relationships/image" Target="../media/image17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emf"/><Relationship Id="rId5" Type="http://schemas.openxmlformats.org/officeDocument/2006/relationships/image" Target="../media/image17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56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5.png"/><Relationship Id="rId5" Type="http://schemas.openxmlformats.org/officeDocument/2006/relationships/image" Target="../media/image41.emf"/><Relationship Id="rId4" Type="http://schemas.openxmlformats.org/officeDocument/2006/relationships/image" Target="../media/image5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gi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1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kleding, buitenshuis, boom, persoon&#10;&#10;Automatisch gegenereerde beschrijving">
            <a:extLst>
              <a:ext uri="{FF2B5EF4-FFF2-40B4-BE49-F238E27FC236}">
                <a16:creationId xmlns:a16="http://schemas.microsoft.com/office/drawing/2014/main" id="{A0BA3EA7-EE46-F8F7-DED0-B4ACFD0B55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AEB8AD-D5D5-5E68-37FA-C2044A3384E7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F9F567-30CF-6747-3EC2-78A85471B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Zo zit dat met </a:t>
            </a:r>
            <a:br>
              <a:rPr lang="nl-NL" dirty="0"/>
            </a:br>
            <a:r>
              <a:rPr lang="nl-NL" dirty="0"/>
              <a:t>uw pensioen!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7DF61B7-FD61-2381-1AF1-EAC270D0A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Versie 2024</a:t>
            </a:r>
          </a:p>
        </p:txBody>
      </p:sp>
    </p:spTree>
    <p:extLst>
      <p:ext uri="{BB962C8B-B14F-4D97-AF65-F5344CB8AC3E}">
        <p14:creationId xmlns:p14="http://schemas.microsoft.com/office/powerpoint/2010/main" val="132083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>
            <a:extLst>
              <a:ext uri="{FF2B5EF4-FFF2-40B4-BE49-F238E27FC236}">
                <a16:creationId xmlns:a16="http://schemas.microsoft.com/office/drawing/2014/main" id="{2799D7D0-FBF9-4C7B-A35D-8801276F1765}"/>
              </a:ext>
            </a:extLst>
          </p:cNvPr>
          <p:cNvSpPr/>
          <p:nvPr/>
        </p:nvSpPr>
        <p:spPr>
          <a:xfrm>
            <a:off x="623587" y="3353302"/>
            <a:ext cx="5869434" cy="1399279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513CBC8-6706-4861-A4E5-C4900013E1A2}"/>
              </a:ext>
            </a:extLst>
          </p:cNvPr>
          <p:cNvSpPr/>
          <p:nvPr/>
        </p:nvSpPr>
        <p:spPr>
          <a:xfrm>
            <a:off x="3362768" y="4800993"/>
            <a:ext cx="2988000" cy="137238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8E861E-0E55-4462-A225-F3BF7C4BB2D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55FF6A-8713-48AF-9409-BFEEA7F8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Pensioen van uw partner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E4C3FC-21ED-49D3-9586-584927ED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491" y="2526783"/>
            <a:ext cx="4496937" cy="3263295"/>
          </a:xfrm>
        </p:spPr>
        <p:txBody>
          <a:bodyPr numCol="1"/>
          <a:lstStyle/>
          <a:p>
            <a:r>
              <a:rPr lang="nl-NL" dirty="0"/>
              <a:t>(Ex-) Partner</a:t>
            </a:r>
          </a:p>
          <a:p>
            <a:pPr lvl="2"/>
            <a:r>
              <a:rPr lang="nl-NL" dirty="0"/>
              <a:t>Huwelijk			</a:t>
            </a:r>
          </a:p>
          <a:p>
            <a:pPr lvl="2"/>
            <a:r>
              <a:rPr lang="nl-NL" dirty="0"/>
              <a:t>Geregistreerd partnerschap       tot de</a:t>
            </a:r>
          </a:p>
          <a:p>
            <a:pPr lvl="2"/>
            <a:r>
              <a:rPr lang="nl-NL" dirty="0"/>
              <a:t>Aanmelden partner 	         AOW-leeftijd</a:t>
            </a:r>
            <a:br>
              <a:rPr lang="nl-NL" dirty="0"/>
            </a:br>
            <a:r>
              <a:rPr lang="nl-NL" dirty="0"/>
              <a:t>(samenlevingscontract)</a:t>
            </a:r>
          </a:p>
          <a:p>
            <a:pPr lvl="1"/>
            <a:endParaRPr lang="nl-NL" dirty="0"/>
          </a:p>
          <a:p>
            <a:r>
              <a:rPr lang="nl-NL" dirty="0"/>
              <a:t>Kinderen </a:t>
            </a:r>
          </a:p>
          <a:p>
            <a:pPr lvl="2"/>
            <a:r>
              <a:rPr lang="nl-NL" dirty="0"/>
              <a:t>Jonger dan 25</a:t>
            </a:r>
          </a:p>
          <a:p>
            <a:pPr lvl="1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B063C3-2C5D-4BE5-9CA8-2ADE9559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CF421A-BA0A-4885-A724-8DABE86C7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952000"/>
            <a:ext cx="1930400" cy="2856433"/>
          </a:xfrm>
          <a:prstGeom prst="rect">
            <a:avLst/>
          </a:prstGeom>
        </p:spPr>
      </p:pic>
      <p:pic>
        <p:nvPicPr>
          <p:cNvPr id="7" name="Afbeelding 6" descr="vrouw3_b.emf">
            <a:extLst>
              <a:ext uri="{FF2B5EF4-FFF2-40B4-BE49-F238E27FC236}">
                <a16:creationId xmlns:a16="http://schemas.microsoft.com/office/drawing/2014/main" id="{887E019C-94B5-4A4F-945D-07DB5AE6E1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104000"/>
            <a:ext cx="2239069" cy="2069379"/>
          </a:xfrm>
          <a:prstGeom prst="rect">
            <a:avLst/>
          </a:prstGeom>
        </p:spPr>
      </p:pic>
      <p:sp>
        <p:nvSpPr>
          <p:cNvPr id="8" name="Rechteraccolade 7">
            <a:extLst>
              <a:ext uri="{FF2B5EF4-FFF2-40B4-BE49-F238E27FC236}">
                <a16:creationId xmlns:a16="http://schemas.microsoft.com/office/drawing/2014/main" id="{70B3E71C-F28D-4078-BF64-DC9234E77277}"/>
              </a:ext>
            </a:extLst>
          </p:cNvPr>
          <p:cNvSpPr/>
          <p:nvPr/>
        </p:nvSpPr>
        <p:spPr>
          <a:xfrm>
            <a:off x="10055106" y="2907589"/>
            <a:ext cx="272318" cy="119641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0" name="Afbeelding 59" descr="dak2.emf">
            <a:extLst>
              <a:ext uri="{FF2B5EF4-FFF2-40B4-BE49-F238E27FC236}">
                <a16:creationId xmlns:a16="http://schemas.microsoft.com/office/drawing/2014/main" id="{8A4784FD-3B4A-42DE-A1C1-A922E7CE24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37"/>
          <a:stretch/>
        </p:blipFill>
        <p:spPr>
          <a:xfrm>
            <a:off x="3085515" y="2300370"/>
            <a:ext cx="2553684" cy="1068938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248DBD40-750F-45D7-8561-4F16FDF1F7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455" y="1927568"/>
            <a:ext cx="3087566" cy="2097677"/>
          </a:xfrm>
          <a:prstGeom prst="rect">
            <a:avLst/>
          </a:prstGeom>
        </p:spPr>
      </p:pic>
      <p:pic>
        <p:nvPicPr>
          <p:cNvPr id="63" name="Afbeelding 62" descr="deur.emf">
            <a:extLst>
              <a:ext uri="{FF2B5EF4-FFF2-40B4-BE49-F238E27FC236}">
                <a16:creationId xmlns:a16="http://schemas.microsoft.com/office/drawing/2014/main" id="{52C574BE-6977-461C-AFAE-075AAA6612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819"/>
          <a:stretch/>
        </p:blipFill>
        <p:spPr>
          <a:xfrm>
            <a:off x="6443768" y="3786068"/>
            <a:ext cx="623338" cy="2369038"/>
          </a:xfrm>
          <a:prstGeom prst="rect">
            <a:avLst/>
          </a:prstGeom>
        </p:spPr>
      </p:pic>
      <p:pic>
        <p:nvPicPr>
          <p:cNvPr id="64" name="Afbeelding 63" descr="aow.emf">
            <a:extLst>
              <a:ext uri="{FF2B5EF4-FFF2-40B4-BE49-F238E27FC236}">
                <a16:creationId xmlns:a16="http://schemas.microsoft.com/office/drawing/2014/main" id="{BA5447A1-FB0C-42E1-BD54-C75AC71E86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768" y="3882892"/>
            <a:ext cx="2988000" cy="2272214"/>
          </a:xfrm>
          <a:prstGeom prst="rect">
            <a:avLst/>
          </a:prstGeom>
        </p:spPr>
      </p:pic>
      <p:pic>
        <p:nvPicPr>
          <p:cNvPr id="65" name="Afbeelding 64">
            <a:extLst>
              <a:ext uri="{FF2B5EF4-FFF2-40B4-BE49-F238E27FC236}">
                <a16:creationId xmlns:a16="http://schemas.microsoft.com/office/drawing/2014/main" id="{1B2A1646-CD50-4ADD-B9E0-A18FF5CD96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769" y="3370736"/>
            <a:ext cx="2987998" cy="1399279"/>
          </a:xfrm>
          <a:prstGeom prst="rect">
            <a:avLst/>
          </a:prstGeom>
        </p:spPr>
      </p:pic>
      <p:sp>
        <p:nvSpPr>
          <p:cNvPr id="66" name="Rechthoek 65">
            <a:extLst>
              <a:ext uri="{FF2B5EF4-FFF2-40B4-BE49-F238E27FC236}">
                <a16:creationId xmlns:a16="http://schemas.microsoft.com/office/drawing/2014/main" id="{E742FF28-43E3-45A6-A429-8CFA510104A1}"/>
              </a:ext>
            </a:extLst>
          </p:cNvPr>
          <p:cNvSpPr/>
          <p:nvPr/>
        </p:nvSpPr>
        <p:spPr>
          <a:xfrm>
            <a:off x="3456254" y="3370735"/>
            <a:ext cx="2987513" cy="1399279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AC33869E-96AE-4549-B43E-40EAF75EB502}"/>
              </a:ext>
            </a:extLst>
          </p:cNvPr>
          <p:cNvSpPr/>
          <p:nvPr/>
        </p:nvSpPr>
        <p:spPr>
          <a:xfrm>
            <a:off x="49502" y="3370736"/>
            <a:ext cx="6394754" cy="1399279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 descr="abp tekst.emf">
            <a:extLst>
              <a:ext uri="{FF2B5EF4-FFF2-40B4-BE49-F238E27FC236}">
                <a16:creationId xmlns:a16="http://schemas.microsoft.com/office/drawing/2014/main" id="{ACD99351-8388-4A6F-B333-A8CB4C4ABE4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381" y="3661205"/>
            <a:ext cx="1836825" cy="994453"/>
          </a:xfrm>
          <a:prstGeom prst="rect">
            <a:avLst/>
          </a:prstGeom>
        </p:spPr>
      </p:pic>
      <p:grpSp>
        <p:nvGrpSpPr>
          <p:cNvPr id="69" name="Groeperen 5">
            <a:extLst>
              <a:ext uri="{FF2B5EF4-FFF2-40B4-BE49-F238E27FC236}">
                <a16:creationId xmlns:a16="http://schemas.microsoft.com/office/drawing/2014/main" id="{0616C087-3FFB-4184-A1BD-18033A958477}"/>
              </a:ext>
            </a:extLst>
          </p:cNvPr>
          <p:cNvGrpSpPr/>
          <p:nvPr/>
        </p:nvGrpSpPr>
        <p:grpSpPr>
          <a:xfrm>
            <a:off x="3521221" y="3409940"/>
            <a:ext cx="2849030" cy="1326290"/>
            <a:chOff x="2946400" y="1789200"/>
            <a:chExt cx="2849030" cy="1326290"/>
          </a:xfrm>
        </p:grpSpPr>
        <p:grpSp>
          <p:nvGrpSpPr>
            <p:cNvPr id="70" name="Groeperen 13">
              <a:extLst>
                <a:ext uri="{FF2B5EF4-FFF2-40B4-BE49-F238E27FC236}">
                  <a16:creationId xmlns:a16="http://schemas.microsoft.com/office/drawing/2014/main" id="{CA997183-0598-4C57-80A1-5EDB462A9577}"/>
                </a:ext>
              </a:extLst>
            </p:cNvPr>
            <p:cNvGrpSpPr/>
            <p:nvPr/>
          </p:nvGrpSpPr>
          <p:grpSpPr>
            <a:xfrm>
              <a:off x="2946400" y="1813069"/>
              <a:ext cx="2849029" cy="1268201"/>
              <a:chOff x="2946400" y="1813069"/>
              <a:chExt cx="2849029" cy="1268201"/>
            </a:xfrm>
          </p:grpSpPr>
          <p:pic>
            <p:nvPicPr>
              <p:cNvPr id="72" name="Afbeelding 71">
                <a:extLst>
                  <a:ext uri="{FF2B5EF4-FFF2-40B4-BE49-F238E27FC236}">
                    <a16:creationId xmlns:a16="http://schemas.microsoft.com/office/drawing/2014/main" id="{20D1A4BA-D853-456F-9CE2-8FA6E8AFA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46400" y="1823901"/>
                <a:ext cx="2849029" cy="1257369"/>
              </a:xfrm>
              <a:prstGeom prst="rect">
                <a:avLst/>
              </a:prstGeom>
            </p:spPr>
          </p:pic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BA19852D-F734-406F-9707-A3D0A45F4563}"/>
                  </a:ext>
                </a:extLst>
              </p:cNvPr>
              <p:cNvSpPr/>
              <p:nvPr/>
            </p:nvSpPr>
            <p:spPr>
              <a:xfrm>
                <a:off x="2946400" y="1813069"/>
                <a:ext cx="2146589" cy="58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1600" b="1" dirty="0">
                    <a:solidFill>
                      <a:srgbClr val="0057A3"/>
                    </a:solidFill>
                    <a:latin typeface="Arial"/>
                    <a:cs typeface="Arial"/>
                  </a:rPr>
                  <a:t>Nabestaanden</a:t>
                </a:r>
              </a:p>
              <a:p>
                <a:r>
                  <a:rPr lang="nl-NL" sz="1600" b="1" dirty="0">
                    <a:solidFill>
                      <a:srgbClr val="0057A3"/>
                    </a:solidFill>
                    <a:latin typeface="Arial"/>
                    <a:cs typeface="Arial"/>
                  </a:rPr>
                  <a:t>Pensioen</a:t>
                </a:r>
              </a:p>
            </p:txBody>
          </p:sp>
        </p:grp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2E0F1B79-C7F8-48D1-B4A2-60E2BC5A317B}"/>
                </a:ext>
              </a:extLst>
            </p:cNvPr>
            <p:cNvSpPr/>
            <p:nvPr/>
          </p:nvSpPr>
          <p:spPr>
            <a:xfrm>
              <a:off x="4905022" y="1789200"/>
              <a:ext cx="890408" cy="1326290"/>
            </a:xfrm>
            <a:prstGeom prst="rect">
              <a:avLst/>
            </a:prstGeom>
            <a:solidFill>
              <a:srgbClr val="0057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74" name="Groeperen 28">
            <a:extLst>
              <a:ext uri="{FF2B5EF4-FFF2-40B4-BE49-F238E27FC236}">
                <a16:creationId xmlns:a16="http://schemas.microsoft.com/office/drawing/2014/main" id="{82BEA5D6-591E-4586-8BB2-00FA1C060AD9}"/>
              </a:ext>
            </a:extLst>
          </p:cNvPr>
          <p:cNvGrpSpPr/>
          <p:nvPr/>
        </p:nvGrpSpPr>
        <p:grpSpPr>
          <a:xfrm>
            <a:off x="3519621" y="3431540"/>
            <a:ext cx="2849029" cy="1268201"/>
            <a:chOff x="2946400" y="1813069"/>
            <a:chExt cx="2849029" cy="1268201"/>
          </a:xfrm>
        </p:grpSpPr>
        <p:pic>
          <p:nvPicPr>
            <p:cNvPr id="75" name="Afbeelding 74">
              <a:extLst>
                <a:ext uri="{FF2B5EF4-FFF2-40B4-BE49-F238E27FC236}">
                  <a16:creationId xmlns:a16="http://schemas.microsoft.com/office/drawing/2014/main" id="{9E5E45A5-05E9-4607-8446-38B176108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400" y="1823901"/>
              <a:ext cx="2849029" cy="1257369"/>
            </a:xfrm>
            <a:prstGeom prst="rect">
              <a:avLst/>
            </a:prstGeom>
          </p:spPr>
        </p:pic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92B28B7B-5A88-4D70-B052-7D2D880F5AD0}"/>
                </a:ext>
              </a:extLst>
            </p:cNvPr>
            <p:cNvSpPr/>
            <p:nvPr/>
          </p:nvSpPr>
          <p:spPr>
            <a:xfrm>
              <a:off x="2946400" y="1813069"/>
              <a:ext cx="2146589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  <a:t>Nabestaanden</a:t>
              </a:r>
            </a:p>
            <a:p>
              <a: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  <a:t>Pensioen</a:t>
              </a:r>
            </a:p>
          </p:txBody>
        </p:sp>
      </p:grpSp>
      <p:sp>
        <p:nvSpPr>
          <p:cNvPr id="28" name="Tekstvak 27">
            <a:extLst>
              <a:ext uri="{FF2B5EF4-FFF2-40B4-BE49-F238E27FC236}">
                <a16:creationId xmlns:a16="http://schemas.microsoft.com/office/drawing/2014/main" id="{4AEDF5D0-16A7-489B-BB16-090CF602FFE5}"/>
              </a:ext>
            </a:extLst>
          </p:cNvPr>
          <p:cNvSpPr txBox="1"/>
          <p:nvPr/>
        </p:nvSpPr>
        <p:spPr>
          <a:xfrm>
            <a:off x="4011256" y="2573967"/>
            <a:ext cx="155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  <a:t>Eigen </a:t>
            </a:r>
            <a:b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  <a:t>aanvullingen</a:t>
            </a:r>
          </a:p>
        </p:txBody>
      </p:sp>
    </p:spTree>
    <p:extLst>
      <p:ext uri="{BB962C8B-B14F-4D97-AF65-F5344CB8AC3E}">
        <p14:creationId xmlns:p14="http://schemas.microsoft.com/office/powerpoint/2010/main" val="7088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-0.3 0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513CBC8-6706-4861-A4E5-C4900013E1A2}"/>
              </a:ext>
            </a:extLst>
          </p:cNvPr>
          <p:cNvSpPr/>
          <p:nvPr/>
        </p:nvSpPr>
        <p:spPr>
          <a:xfrm>
            <a:off x="3362768" y="4800993"/>
            <a:ext cx="2988000" cy="137238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8E861E-0E55-4462-A225-F3BF7C4BB2D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55FF6A-8713-48AF-9409-BFEEA7F8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Pensioen dat u zelf regelt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B063C3-2C5D-4BE5-9CA8-2ADE9559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CF421A-BA0A-4885-A724-8DABE86C7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952000"/>
            <a:ext cx="1930400" cy="2856433"/>
          </a:xfrm>
          <a:prstGeom prst="rect">
            <a:avLst/>
          </a:prstGeom>
        </p:spPr>
      </p:pic>
      <p:pic>
        <p:nvPicPr>
          <p:cNvPr id="7" name="Afbeelding 6" descr="vrouw3_b.emf">
            <a:extLst>
              <a:ext uri="{FF2B5EF4-FFF2-40B4-BE49-F238E27FC236}">
                <a16:creationId xmlns:a16="http://schemas.microsoft.com/office/drawing/2014/main" id="{887E019C-94B5-4A4F-945D-07DB5AE6E1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104000"/>
            <a:ext cx="2239069" cy="20693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8FE6E09-3CDC-40A2-AB66-7E4DE2362D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770" y="3401714"/>
            <a:ext cx="2987998" cy="139927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8CDE651-FC37-4AA8-9BEC-148114B481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096" y="1963088"/>
            <a:ext cx="3087566" cy="2097677"/>
          </a:xfrm>
          <a:prstGeom prst="rect">
            <a:avLst/>
          </a:prstGeom>
        </p:spPr>
      </p:pic>
      <p:pic>
        <p:nvPicPr>
          <p:cNvPr id="13" name="Afbeelding 12" descr="dak2.emf">
            <a:extLst>
              <a:ext uri="{FF2B5EF4-FFF2-40B4-BE49-F238E27FC236}">
                <a16:creationId xmlns:a16="http://schemas.microsoft.com/office/drawing/2014/main" id="{97701E63-99B0-429D-BD52-01E3F85773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37"/>
          <a:stretch/>
        </p:blipFill>
        <p:spPr>
          <a:xfrm>
            <a:off x="3027380" y="2242068"/>
            <a:ext cx="2553684" cy="1068938"/>
          </a:xfrm>
          <a:prstGeom prst="rect">
            <a:avLst/>
          </a:prstGeom>
        </p:spPr>
      </p:pic>
      <p:pic>
        <p:nvPicPr>
          <p:cNvPr id="15" name="Afbeelding 14" descr="aow.emf">
            <a:extLst>
              <a:ext uri="{FF2B5EF4-FFF2-40B4-BE49-F238E27FC236}">
                <a16:creationId xmlns:a16="http://schemas.microsoft.com/office/drawing/2014/main" id="{471C9FF8-FAAC-44D5-8A26-A86C6BB0BF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768" y="3901165"/>
            <a:ext cx="2988000" cy="2272214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2055426-270C-40D4-95E0-5A3F5E1E0FF4}"/>
              </a:ext>
            </a:extLst>
          </p:cNvPr>
          <p:cNvSpPr/>
          <p:nvPr/>
        </p:nvSpPr>
        <p:spPr>
          <a:xfrm>
            <a:off x="3329432" y="4796967"/>
            <a:ext cx="3020894" cy="140244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000BFDA-A2E0-4A18-9232-206EB19EEC3F}"/>
              </a:ext>
            </a:extLst>
          </p:cNvPr>
          <p:cNvSpPr txBox="1"/>
          <p:nvPr/>
        </p:nvSpPr>
        <p:spPr>
          <a:xfrm>
            <a:off x="4011256" y="2573967"/>
            <a:ext cx="155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  <a:t>Eigen </a:t>
            </a:r>
            <a:b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  <a:t>aanvullingen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0FAEC87-2160-4071-94D9-CE5265580D67}"/>
              </a:ext>
            </a:extLst>
          </p:cNvPr>
          <p:cNvSpPr/>
          <p:nvPr/>
        </p:nvSpPr>
        <p:spPr>
          <a:xfrm>
            <a:off x="3296096" y="3401714"/>
            <a:ext cx="3087787" cy="141229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87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E22040-4297-4168-8EB6-4E7063A4D4C8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 rot="10800000">
            <a:off x="2362500" y="1944417"/>
            <a:ext cx="4682025" cy="269286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AB47C4-F138-4FA3-9241-B1DC381F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CA5BB18-B107-4A81-93A3-76C44530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989" y="1375911"/>
            <a:ext cx="4341501" cy="3484606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Wat is een </a:t>
            </a:r>
            <a:br>
              <a:rPr lang="nl-NL" dirty="0"/>
            </a:br>
            <a:r>
              <a:rPr lang="nl-NL" dirty="0"/>
              <a:t>goed pensioen?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6A5EF3-1667-474D-879A-B79AE72ED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952000"/>
            <a:ext cx="1930400" cy="2856433"/>
          </a:xfrm>
          <a:prstGeom prst="rect">
            <a:avLst/>
          </a:prstGeom>
        </p:spPr>
      </p:pic>
      <p:pic>
        <p:nvPicPr>
          <p:cNvPr id="7" name="Afbeelding 6" descr="vrouw3_a.emf">
            <a:extLst>
              <a:ext uri="{FF2B5EF4-FFF2-40B4-BE49-F238E27FC236}">
                <a16:creationId xmlns:a16="http://schemas.microsoft.com/office/drawing/2014/main" id="{31B792FE-058F-46A7-B5EF-597EA8EAA3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104000"/>
            <a:ext cx="2239070" cy="2069381"/>
          </a:xfrm>
          <a:prstGeom prst="rect">
            <a:avLst/>
          </a:prstGeom>
        </p:spPr>
      </p:pic>
      <p:grpSp>
        <p:nvGrpSpPr>
          <p:cNvPr id="8" name="Groeperen 8">
            <a:extLst>
              <a:ext uri="{FF2B5EF4-FFF2-40B4-BE49-F238E27FC236}">
                <a16:creationId xmlns:a16="http://schemas.microsoft.com/office/drawing/2014/main" id="{8850C7E4-E990-4856-BCD8-8E5BFC0AA66D}"/>
              </a:ext>
            </a:extLst>
          </p:cNvPr>
          <p:cNvGrpSpPr/>
          <p:nvPr/>
        </p:nvGrpSpPr>
        <p:grpSpPr>
          <a:xfrm>
            <a:off x="9995288" y="922789"/>
            <a:ext cx="2146589" cy="4151924"/>
            <a:chOff x="5887915" y="0"/>
            <a:chExt cx="2146589" cy="415192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19E73E2-75AB-4725-91E6-52D181281026}"/>
                </a:ext>
              </a:extLst>
            </p:cNvPr>
            <p:cNvSpPr/>
            <p:nvPr/>
          </p:nvSpPr>
          <p:spPr>
            <a:xfrm>
              <a:off x="5926015" y="0"/>
              <a:ext cx="2058377" cy="4151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zo kiest u uw pensioen.emf">
              <a:extLst>
                <a:ext uri="{FF2B5EF4-FFF2-40B4-BE49-F238E27FC236}">
                  <a16:creationId xmlns:a16="http://schemas.microsoft.com/office/drawing/2014/main" id="{A60A2A35-C741-422B-90B3-4ED397983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7368" y="1371600"/>
              <a:ext cx="1527907" cy="996461"/>
            </a:xfrm>
            <a:prstGeom prst="rect">
              <a:avLst/>
            </a:prstGeom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24A85D3E-94C7-400C-BC4D-B1495B5F659C}"/>
                </a:ext>
              </a:extLst>
            </p:cNvPr>
            <p:cNvSpPr/>
            <p:nvPr/>
          </p:nvSpPr>
          <p:spPr>
            <a:xfrm>
              <a:off x="5887915" y="2799762"/>
              <a:ext cx="2146589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  <a:t>Zo kiest u </a:t>
              </a:r>
              <a:b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</a:br>
              <a: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  <a:t>uw pensioen</a:t>
              </a:r>
            </a:p>
          </p:txBody>
        </p:sp>
      </p:grpSp>
      <p:grpSp>
        <p:nvGrpSpPr>
          <p:cNvPr id="12" name="Groeperen 17">
            <a:extLst>
              <a:ext uri="{FF2B5EF4-FFF2-40B4-BE49-F238E27FC236}">
                <a16:creationId xmlns:a16="http://schemas.microsoft.com/office/drawing/2014/main" id="{DD62B4E4-CE35-4934-A8E9-09FFD9CBA106}"/>
              </a:ext>
            </a:extLst>
          </p:cNvPr>
          <p:cNvGrpSpPr/>
          <p:nvPr/>
        </p:nvGrpSpPr>
        <p:grpSpPr>
          <a:xfrm>
            <a:off x="7682911" y="922789"/>
            <a:ext cx="2146589" cy="4151924"/>
            <a:chOff x="3499338" y="0"/>
            <a:chExt cx="2146589" cy="4151924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F3DAAD1-D058-47E0-83E5-1D31590CB0C1}"/>
                </a:ext>
              </a:extLst>
            </p:cNvPr>
            <p:cNvSpPr/>
            <p:nvPr/>
          </p:nvSpPr>
          <p:spPr>
            <a:xfrm>
              <a:off x="3529622" y="0"/>
              <a:ext cx="2058377" cy="4151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zo bouwt u pensioen op.emf">
              <a:extLst>
                <a:ext uri="{FF2B5EF4-FFF2-40B4-BE49-F238E27FC236}">
                  <a16:creationId xmlns:a16="http://schemas.microsoft.com/office/drawing/2014/main" id="{D992AE34-9ED4-40DA-BF8F-E5A17A50C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5331" y="781539"/>
              <a:ext cx="1213429" cy="1914769"/>
            </a:xfrm>
            <a:prstGeom prst="rect">
              <a:avLst/>
            </a:prstGeom>
          </p:spPr>
        </p:pic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EA13049-75B0-4582-BA13-0DE64EE038CF}"/>
                </a:ext>
              </a:extLst>
            </p:cNvPr>
            <p:cNvSpPr/>
            <p:nvPr/>
          </p:nvSpPr>
          <p:spPr>
            <a:xfrm>
              <a:off x="3499338" y="2799762"/>
              <a:ext cx="2146589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  <a:t>Zo bouwt u pensioen op</a:t>
              </a:r>
            </a:p>
          </p:txBody>
        </p:sp>
      </p:grpSp>
      <p:pic>
        <p:nvPicPr>
          <p:cNvPr id="16" name="Afbeelding 15" descr="vrouw3_b.emf">
            <a:extLst>
              <a:ext uri="{FF2B5EF4-FFF2-40B4-BE49-F238E27FC236}">
                <a16:creationId xmlns:a16="http://schemas.microsoft.com/office/drawing/2014/main" id="{66E6886D-421C-4B0E-8B1D-D1EC76D39FC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104000"/>
            <a:ext cx="2239069" cy="2069379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A0CA49BD-8C51-4DBD-A30A-141BEE70EDB6}"/>
              </a:ext>
            </a:extLst>
          </p:cNvPr>
          <p:cNvSpPr/>
          <p:nvPr/>
        </p:nvSpPr>
        <p:spPr>
          <a:xfrm>
            <a:off x="7854445" y="1653791"/>
            <a:ext cx="2159893" cy="320672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31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73D9F21-8CDD-43DB-A42E-67917620F808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5740451" y="9331"/>
            <a:ext cx="6096000" cy="611352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C8347A7-0415-4E3A-8A54-19F4B078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9B706AD-B276-4BC5-91BA-A5F6536D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016" y="576808"/>
            <a:ext cx="5148000" cy="1080000"/>
          </a:xfrm>
        </p:spPr>
        <p:txBody>
          <a:bodyPr/>
          <a:lstStyle/>
          <a:p>
            <a:r>
              <a:rPr lang="nl-NL" dirty="0"/>
              <a:t>Kies uw pensioen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801B1A3-84ED-4F83-9850-CC902B4691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4678" y="1934779"/>
            <a:ext cx="5146675" cy="4032000"/>
          </a:xfrm>
        </p:spPr>
        <p:txBody>
          <a:bodyPr/>
          <a:lstStyle/>
          <a:p>
            <a:pPr lvl="2"/>
            <a:r>
              <a:rPr lang="nl-NL" b="1" dirty="0"/>
              <a:t>Wanneer</a:t>
            </a:r>
            <a:r>
              <a:rPr lang="nl-NL" dirty="0"/>
              <a:t> gaat u met pensioen?</a:t>
            </a:r>
          </a:p>
          <a:p>
            <a:pPr marL="0" lvl="2" indent="0">
              <a:buNone/>
            </a:pPr>
            <a:endParaRPr lang="nl-NL" dirty="0"/>
          </a:p>
          <a:p>
            <a:pPr lvl="2"/>
            <a:r>
              <a:rPr lang="nl-NL" dirty="0"/>
              <a:t>Gaat u volledig of </a:t>
            </a:r>
            <a:r>
              <a:rPr lang="nl-NL" b="1" dirty="0"/>
              <a:t>gedeeltelijk</a:t>
            </a:r>
            <a:r>
              <a:rPr lang="nl-NL" dirty="0"/>
              <a:t>?</a:t>
            </a:r>
          </a:p>
          <a:p>
            <a:pPr lvl="2"/>
            <a:endParaRPr lang="nl-NL" dirty="0"/>
          </a:p>
          <a:p>
            <a:pPr lvl="2"/>
            <a:r>
              <a:rPr lang="nl-NL" dirty="0"/>
              <a:t>Wat doet u met het </a:t>
            </a:r>
            <a:r>
              <a:rPr lang="nl-NL" b="1" dirty="0"/>
              <a:t>Nabestaandenpensioen</a:t>
            </a:r>
            <a:r>
              <a:rPr lang="nl-NL" dirty="0"/>
              <a:t>?</a:t>
            </a:r>
          </a:p>
          <a:p>
            <a:pPr lvl="2"/>
            <a:endParaRPr lang="nl-NL" dirty="0"/>
          </a:p>
          <a:p>
            <a:pPr lvl="2"/>
            <a:r>
              <a:rPr lang="nl-NL" b="1" dirty="0"/>
              <a:t>Hoeveel</a:t>
            </a:r>
            <a:r>
              <a:rPr lang="nl-NL" dirty="0"/>
              <a:t> pensioen wilt u opnemen?</a:t>
            </a:r>
          </a:p>
          <a:p>
            <a:endParaRPr lang="nl-NL" dirty="0"/>
          </a:p>
        </p:txBody>
      </p:sp>
      <p:pic>
        <p:nvPicPr>
          <p:cNvPr id="11" name="Afbeelding 10" descr="deur.emf">
            <a:extLst>
              <a:ext uri="{FF2B5EF4-FFF2-40B4-BE49-F238E27FC236}">
                <a16:creationId xmlns:a16="http://schemas.microsoft.com/office/drawing/2014/main" id="{698B37DC-26B0-4057-B13D-BAFF0E2BF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819"/>
          <a:stretch/>
        </p:blipFill>
        <p:spPr>
          <a:xfrm>
            <a:off x="4833249" y="2744440"/>
            <a:ext cx="623338" cy="2369038"/>
          </a:xfrm>
          <a:prstGeom prst="rect">
            <a:avLst/>
          </a:prstGeom>
        </p:spPr>
      </p:pic>
      <p:pic>
        <p:nvPicPr>
          <p:cNvPr id="12" name="Afbeelding 11" descr="aow.emf">
            <a:extLst>
              <a:ext uri="{FF2B5EF4-FFF2-40B4-BE49-F238E27FC236}">
                <a16:creationId xmlns:a16="http://schemas.microsoft.com/office/drawing/2014/main" id="{56A90C38-3B35-4D78-9905-60B1FC759D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249" y="2841264"/>
            <a:ext cx="2988000" cy="227221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A94169F-7B6A-44DC-A914-2F580BCC76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250" y="2329108"/>
            <a:ext cx="2987998" cy="1399279"/>
          </a:xfrm>
          <a:prstGeom prst="rect">
            <a:avLst/>
          </a:prstGeom>
        </p:spPr>
      </p:pic>
      <p:pic>
        <p:nvPicPr>
          <p:cNvPr id="14" name="Afbeelding 13" descr="dak2.emf">
            <a:extLst>
              <a:ext uri="{FF2B5EF4-FFF2-40B4-BE49-F238E27FC236}">
                <a16:creationId xmlns:a16="http://schemas.microsoft.com/office/drawing/2014/main" id="{5C79AD71-EE77-4BD0-855A-039CCEF76B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37"/>
          <a:stretch/>
        </p:blipFill>
        <p:spPr>
          <a:xfrm>
            <a:off x="1474996" y="1258742"/>
            <a:ext cx="2553684" cy="106893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4A22C66-8EFC-4F37-9891-CC7AB36997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36" y="885940"/>
            <a:ext cx="3087566" cy="2097677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0250DE7F-AEDD-4413-9FCB-502E5CFAF85A}"/>
              </a:ext>
            </a:extLst>
          </p:cNvPr>
          <p:cNvSpPr/>
          <p:nvPr/>
        </p:nvSpPr>
        <p:spPr>
          <a:xfrm>
            <a:off x="0" y="9331"/>
            <a:ext cx="5740451" cy="626084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eperen 9">
            <a:extLst>
              <a:ext uri="{FF2B5EF4-FFF2-40B4-BE49-F238E27FC236}">
                <a16:creationId xmlns:a16="http://schemas.microsoft.com/office/drawing/2014/main" id="{0343852B-8123-45DF-9D3F-CF025C214729}"/>
              </a:ext>
            </a:extLst>
          </p:cNvPr>
          <p:cNvGrpSpPr/>
          <p:nvPr/>
        </p:nvGrpSpPr>
        <p:grpSpPr>
          <a:xfrm rot="21245562">
            <a:off x="117137" y="1574131"/>
            <a:ext cx="2993121" cy="5143500"/>
            <a:chOff x="1384386" y="754801"/>
            <a:chExt cx="2993121" cy="5143500"/>
          </a:xfrm>
        </p:grpSpPr>
        <p:pic>
          <p:nvPicPr>
            <p:cNvPr id="18" name="Afbeelding 17" descr="keuzevrijheid.emf">
              <a:extLst>
                <a:ext uri="{FF2B5EF4-FFF2-40B4-BE49-F238E27FC236}">
                  <a16:creationId xmlns:a16="http://schemas.microsoft.com/office/drawing/2014/main" id="{2CF4F087-B9D1-486B-B0CD-376995E67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4386" y="754801"/>
              <a:ext cx="2993121" cy="5143500"/>
            </a:xfrm>
            <a:prstGeom prst="rect">
              <a:avLst/>
            </a:prstGeom>
          </p:spPr>
        </p:pic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9058F628-C58E-4BC5-B5C6-EF2372C576D4}"/>
                </a:ext>
              </a:extLst>
            </p:cNvPr>
            <p:cNvSpPr txBox="1"/>
            <p:nvPr/>
          </p:nvSpPr>
          <p:spPr>
            <a:xfrm>
              <a:off x="2190584" y="2768600"/>
              <a:ext cx="83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b="1" dirty="0">
                  <a:solidFill>
                    <a:srgbClr val="0057A3"/>
                  </a:solidFill>
                  <a:latin typeface="Arial"/>
                  <a:cs typeface="Arial"/>
                </a:rPr>
                <a:t>U kiest!</a:t>
              </a:r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AC774FB8-BC6F-4C85-B51D-B4B8E578066C}"/>
              </a:ext>
            </a:extLst>
          </p:cNvPr>
          <p:cNvSpPr txBox="1"/>
          <p:nvPr/>
        </p:nvSpPr>
        <p:spPr>
          <a:xfrm>
            <a:off x="2455671" y="1540437"/>
            <a:ext cx="155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  <a:t>Eigen </a:t>
            </a:r>
            <a:b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  <a:t>aanvullingen</a:t>
            </a:r>
          </a:p>
        </p:txBody>
      </p:sp>
    </p:spTree>
    <p:extLst>
      <p:ext uri="{BB962C8B-B14F-4D97-AF65-F5344CB8AC3E}">
        <p14:creationId xmlns:p14="http://schemas.microsoft.com/office/powerpoint/2010/main" val="737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125 0.65463 L -0.26588 0.65463 C -0.14557 0.65463 -1.66667E-6 0.47593 -1.66667E-6 0.32616 L -1.66667E-6 3.7037E-7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-327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/>
      <p:bldP spid="6" grpId="0" build="p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8405AB5-DE10-42E2-BCC8-6DAF0F97D682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E82DC8-B543-45E8-B017-BA7B8598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Deze keuzes heeft u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D343FE-9E6C-407C-8909-6865B0C3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14</a:t>
            </a:fld>
            <a:endParaRPr lang="nl-NL" dirty="0"/>
          </a:p>
        </p:txBody>
      </p:sp>
      <p:grpSp>
        <p:nvGrpSpPr>
          <p:cNvPr id="27" name="Groeperen 1">
            <a:extLst>
              <a:ext uri="{FF2B5EF4-FFF2-40B4-BE49-F238E27FC236}">
                <a16:creationId xmlns:a16="http://schemas.microsoft.com/office/drawing/2014/main" id="{C86DD08A-A3F1-456F-A60B-3EBB6E34E14A}"/>
              </a:ext>
            </a:extLst>
          </p:cNvPr>
          <p:cNvGrpSpPr/>
          <p:nvPr/>
        </p:nvGrpSpPr>
        <p:grpSpPr>
          <a:xfrm>
            <a:off x="626400" y="1580685"/>
            <a:ext cx="2444128" cy="4534366"/>
            <a:chOff x="0" y="0"/>
            <a:chExt cx="2444128" cy="4534366"/>
          </a:xfrm>
        </p:grpSpPr>
        <p:grpSp>
          <p:nvGrpSpPr>
            <p:cNvPr id="28" name="Groeperen 4">
              <a:extLst>
                <a:ext uri="{FF2B5EF4-FFF2-40B4-BE49-F238E27FC236}">
                  <a16:creationId xmlns:a16="http://schemas.microsoft.com/office/drawing/2014/main" id="{523311A8-3357-40E9-9283-A86F07CD2AF5}"/>
                </a:ext>
              </a:extLst>
            </p:cNvPr>
            <p:cNvGrpSpPr/>
            <p:nvPr/>
          </p:nvGrpSpPr>
          <p:grpSpPr>
            <a:xfrm>
              <a:off x="0" y="0"/>
              <a:ext cx="2444128" cy="4534366"/>
              <a:chOff x="0" y="0"/>
              <a:chExt cx="2444128" cy="4534366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B2FAC613-D1E7-46D7-96D9-AB8DF89409BE}"/>
                  </a:ext>
                </a:extLst>
              </p:cNvPr>
              <p:cNvSpPr/>
              <p:nvPr/>
            </p:nvSpPr>
            <p:spPr>
              <a:xfrm>
                <a:off x="0" y="0"/>
                <a:ext cx="2444128" cy="4534366"/>
              </a:xfrm>
              <a:prstGeom prst="rect">
                <a:avLst/>
              </a:prstGeom>
              <a:solidFill>
                <a:srgbClr val="CCDDE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ECEDEE"/>
                  </a:solidFill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88BF0DC3-56B1-4D18-AC8A-6B45946A1F3B}"/>
                  </a:ext>
                </a:extLst>
              </p:cNvPr>
              <p:cNvSpPr/>
              <p:nvPr/>
            </p:nvSpPr>
            <p:spPr>
              <a:xfrm>
                <a:off x="411019" y="2799762"/>
                <a:ext cx="1624135" cy="877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17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Eerder of</a:t>
                </a:r>
                <a:br>
                  <a:rPr lang="nl-NL" sz="1700" b="1" dirty="0">
                    <a:solidFill>
                      <a:srgbClr val="002060"/>
                    </a:solidFill>
                    <a:latin typeface="Arial"/>
                    <a:cs typeface="Arial"/>
                  </a:rPr>
                </a:br>
                <a:r>
                  <a:rPr lang="nl-NL" sz="17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later met </a:t>
                </a:r>
              </a:p>
              <a:p>
                <a:pPr algn="ctr"/>
                <a:r>
                  <a:rPr lang="nl-NL" sz="17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pensioen</a:t>
                </a:r>
              </a:p>
            </p:txBody>
          </p:sp>
        </p:grpSp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7A018C5F-1132-4E80-A973-93B7E2447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577" y="1678362"/>
              <a:ext cx="1007437" cy="1007437"/>
            </a:xfrm>
            <a:prstGeom prst="rect">
              <a:avLst/>
            </a:prstGeom>
          </p:spPr>
        </p:pic>
      </p:grpSp>
      <p:grpSp>
        <p:nvGrpSpPr>
          <p:cNvPr id="32" name="Groeperen 8">
            <a:extLst>
              <a:ext uri="{FF2B5EF4-FFF2-40B4-BE49-F238E27FC236}">
                <a16:creationId xmlns:a16="http://schemas.microsoft.com/office/drawing/2014/main" id="{2D4E0546-D319-40BC-A573-A0874348D287}"/>
              </a:ext>
            </a:extLst>
          </p:cNvPr>
          <p:cNvGrpSpPr/>
          <p:nvPr/>
        </p:nvGrpSpPr>
        <p:grpSpPr>
          <a:xfrm>
            <a:off x="3070528" y="1580685"/>
            <a:ext cx="2286001" cy="4534366"/>
            <a:chOff x="2444128" y="0"/>
            <a:chExt cx="2286001" cy="4534366"/>
          </a:xfrm>
        </p:grpSpPr>
        <p:grpSp>
          <p:nvGrpSpPr>
            <p:cNvPr id="33" name="Groeperen 10">
              <a:extLst>
                <a:ext uri="{FF2B5EF4-FFF2-40B4-BE49-F238E27FC236}">
                  <a16:creationId xmlns:a16="http://schemas.microsoft.com/office/drawing/2014/main" id="{6609225E-C7A8-4980-A4FC-2D49A1E1D801}"/>
                </a:ext>
              </a:extLst>
            </p:cNvPr>
            <p:cNvGrpSpPr/>
            <p:nvPr/>
          </p:nvGrpSpPr>
          <p:grpSpPr>
            <a:xfrm>
              <a:off x="2444128" y="0"/>
              <a:ext cx="2286001" cy="4534366"/>
              <a:chOff x="2444128" y="0"/>
              <a:chExt cx="2286001" cy="4534366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231F6CD3-AE76-40FA-A624-9BB5F6A9AEB6}"/>
                  </a:ext>
                </a:extLst>
              </p:cNvPr>
              <p:cNvSpPr/>
              <p:nvPr/>
            </p:nvSpPr>
            <p:spPr>
              <a:xfrm>
                <a:off x="2444128" y="0"/>
                <a:ext cx="2286001" cy="4534366"/>
              </a:xfrm>
              <a:prstGeom prst="rect">
                <a:avLst/>
              </a:prstGeom>
              <a:solidFill>
                <a:srgbClr val="99BCD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ECEDEE"/>
                  </a:solidFill>
                </a:endParaRPr>
              </a:p>
            </p:txBody>
          </p: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D9BE7C79-7EDF-4321-AEEA-D3FB71D967B6}"/>
                  </a:ext>
                </a:extLst>
              </p:cNvPr>
              <p:cNvSpPr/>
              <p:nvPr/>
            </p:nvSpPr>
            <p:spPr>
              <a:xfrm>
                <a:off x="2647462" y="2799762"/>
                <a:ext cx="1624135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17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Met deeltijd-pensioen</a:t>
                </a:r>
              </a:p>
            </p:txBody>
          </p:sp>
        </p:grpSp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02CAF1F4-FC66-4A28-B858-B91D1923D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3028" y="1678363"/>
              <a:ext cx="1007437" cy="1007437"/>
            </a:xfrm>
            <a:prstGeom prst="rect">
              <a:avLst/>
            </a:prstGeom>
          </p:spPr>
        </p:pic>
      </p:grpSp>
      <p:grpSp>
        <p:nvGrpSpPr>
          <p:cNvPr id="37" name="Groeperen 7">
            <a:extLst>
              <a:ext uri="{FF2B5EF4-FFF2-40B4-BE49-F238E27FC236}">
                <a16:creationId xmlns:a16="http://schemas.microsoft.com/office/drawing/2014/main" id="{EBF86E9F-1599-4C2D-B85A-24589FBB38E2}"/>
              </a:ext>
            </a:extLst>
          </p:cNvPr>
          <p:cNvGrpSpPr/>
          <p:nvPr/>
        </p:nvGrpSpPr>
        <p:grpSpPr>
          <a:xfrm>
            <a:off x="5356529" y="1580685"/>
            <a:ext cx="2200060" cy="4534366"/>
            <a:chOff x="4730129" y="0"/>
            <a:chExt cx="2200060" cy="4534366"/>
          </a:xfrm>
        </p:grpSpPr>
        <p:grpSp>
          <p:nvGrpSpPr>
            <p:cNvPr id="38" name="Groeperen 16">
              <a:extLst>
                <a:ext uri="{FF2B5EF4-FFF2-40B4-BE49-F238E27FC236}">
                  <a16:creationId xmlns:a16="http://schemas.microsoft.com/office/drawing/2014/main" id="{194E3824-DB21-4247-BBA1-944379D91F2C}"/>
                </a:ext>
              </a:extLst>
            </p:cNvPr>
            <p:cNvGrpSpPr/>
            <p:nvPr/>
          </p:nvGrpSpPr>
          <p:grpSpPr>
            <a:xfrm>
              <a:off x="4730129" y="0"/>
              <a:ext cx="2200060" cy="4534366"/>
              <a:chOff x="4730129" y="0"/>
              <a:chExt cx="2200060" cy="4534366"/>
            </a:xfrm>
          </p:grpSpPr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264DD2B8-9482-4E46-8655-1EF78E2A102B}"/>
                  </a:ext>
                </a:extLst>
              </p:cNvPr>
              <p:cNvSpPr/>
              <p:nvPr/>
            </p:nvSpPr>
            <p:spPr>
              <a:xfrm>
                <a:off x="4730129" y="0"/>
                <a:ext cx="2200060" cy="4534366"/>
              </a:xfrm>
              <a:prstGeom prst="rect">
                <a:avLst/>
              </a:prstGeom>
              <a:solidFill>
                <a:srgbClr val="669AC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ECEDEE"/>
                  </a:solidFill>
                </a:endParaRP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DFA56793-CE0A-418B-8174-A242DE8C81E9}"/>
                  </a:ext>
                </a:extLst>
              </p:cNvPr>
              <p:cNvSpPr/>
              <p:nvPr/>
            </p:nvSpPr>
            <p:spPr>
              <a:xfrm>
                <a:off x="4805699" y="2799762"/>
                <a:ext cx="1964484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17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Partnerpensioen uitruilen voor </a:t>
                </a:r>
                <a:br>
                  <a:rPr lang="nl-NL" sz="1700" b="1" dirty="0">
                    <a:solidFill>
                      <a:srgbClr val="002060"/>
                    </a:solidFill>
                    <a:latin typeface="Arial"/>
                    <a:cs typeface="Arial"/>
                  </a:rPr>
                </a:br>
                <a:r>
                  <a:rPr lang="nl-NL" sz="17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een hoger ouderdoms-pensioen of andersom</a:t>
                </a:r>
              </a:p>
            </p:txBody>
          </p:sp>
        </p:grpSp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17059723-E341-4797-9443-2C78EC21D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2100" y="1678363"/>
              <a:ext cx="1007437" cy="1297419"/>
            </a:xfrm>
            <a:prstGeom prst="rect">
              <a:avLst/>
            </a:prstGeom>
          </p:spPr>
        </p:pic>
      </p:grpSp>
      <p:grpSp>
        <p:nvGrpSpPr>
          <p:cNvPr id="42" name="Groeperen 6">
            <a:extLst>
              <a:ext uri="{FF2B5EF4-FFF2-40B4-BE49-F238E27FC236}">
                <a16:creationId xmlns:a16="http://schemas.microsoft.com/office/drawing/2014/main" id="{9FF4B14D-00E8-41B2-AF20-EDCE22A027A7}"/>
              </a:ext>
            </a:extLst>
          </p:cNvPr>
          <p:cNvGrpSpPr/>
          <p:nvPr/>
        </p:nvGrpSpPr>
        <p:grpSpPr>
          <a:xfrm>
            <a:off x="7556589" y="1580685"/>
            <a:ext cx="2213812" cy="4534366"/>
            <a:chOff x="6930189" y="0"/>
            <a:chExt cx="2213812" cy="4534366"/>
          </a:xfrm>
        </p:grpSpPr>
        <p:grpSp>
          <p:nvGrpSpPr>
            <p:cNvPr id="43" name="Groeperen 18">
              <a:extLst>
                <a:ext uri="{FF2B5EF4-FFF2-40B4-BE49-F238E27FC236}">
                  <a16:creationId xmlns:a16="http://schemas.microsoft.com/office/drawing/2014/main" id="{827660DA-23FF-4BFE-A738-9726AC7FD9E1}"/>
                </a:ext>
              </a:extLst>
            </p:cNvPr>
            <p:cNvGrpSpPr/>
            <p:nvPr/>
          </p:nvGrpSpPr>
          <p:grpSpPr>
            <a:xfrm>
              <a:off x="6930189" y="0"/>
              <a:ext cx="2213812" cy="4534366"/>
              <a:chOff x="6930189" y="0"/>
              <a:chExt cx="2213812" cy="4534366"/>
            </a:xfrm>
          </p:grpSpPr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088239E0-6E50-413C-9872-0DFAA5B342F6}"/>
                  </a:ext>
                </a:extLst>
              </p:cNvPr>
              <p:cNvSpPr/>
              <p:nvPr/>
            </p:nvSpPr>
            <p:spPr>
              <a:xfrm>
                <a:off x="6930189" y="0"/>
                <a:ext cx="2213812" cy="4534366"/>
              </a:xfrm>
              <a:prstGeom prst="rect">
                <a:avLst/>
              </a:prstGeom>
              <a:solidFill>
                <a:srgbClr val="3379B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ECEDEE"/>
                  </a:solidFill>
                </a:endParaRPr>
              </a:p>
            </p:txBody>
          </p: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BC8211B9-807F-4055-A880-1D0DA78B26AE}"/>
                  </a:ext>
                </a:extLst>
              </p:cNvPr>
              <p:cNvSpPr/>
              <p:nvPr/>
            </p:nvSpPr>
            <p:spPr>
              <a:xfrm>
                <a:off x="7359860" y="2799762"/>
                <a:ext cx="1624135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17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Eerst meer en </a:t>
                </a:r>
                <a:br>
                  <a:rPr lang="nl-NL" sz="1700" b="1" dirty="0">
                    <a:solidFill>
                      <a:srgbClr val="002060"/>
                    </a:solidFill>
                    <a:latin typeface="Arial"/>
                    <a:cs typeface="Arial"/>
                  </a:rPr>
                </a:br>
                <a:r>
                  <a:rPr lang="nl-NL" sz="17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later minder pensioen </a:t>
                </a:r>
                <a:br>
                  <a:rPr lang="nl-NL" sz="1700" b="1" dirty="0">
                    <a:solidFill>
                      <a:srgbClr val="002060"/>
                    </a:solidFill>
                    <a:latin typeface="Arial"/>
                    <a:cs typeface="Arial"/>
                  </a:rPr>
                </a:br>
                <a:r>
                  <a:rPr lang="nl-NL" sz="17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of andersom</a:t>
                </a:r>
              </a:p>
            </p:txBody>
          </p:sp>
        </p:grpSp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8BE6A91A-203C-4AAF-B2A9-54EDEE829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6389" y="1678363"/>
              <a:ext cx="1007437" cy="1007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8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513CBC8-6706-4861-A4E5-C4900013E1A2}"/>
              </a:ext>
            </a:extLst>
          </p:cNvPr>
          <p:cNvSpPr/>
          <p:nvPr/>
        </p:nvSpPr>
        <p:spPr>
          <a:xfrm>
            <a:off x="3362768" y="4800993"/>
            <a:ext cx="2988000" cy="137238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8E861E-0E55-4462-A225-F3BF7C4BB2D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55FF6A-8713-48AF-9409-BFEEA7F8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82282"/>
            <a:ext cx="10800000" cy="1080000"/>
          </a:xfrm>
        </p:spPr>
        <p:txBody>
          <a:bodyPr/>
          <a:lstStyle/>
          <a:p>
            <a:pPr algn="ctr"/>
            <a:r>
              <a:rPr lang="nl-NL" dirty="0"/>
              <a:t>Vanaf 1-7-2025 (?) nieuwe keuze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E4C3FC-21ED-49D3-9586-584927ED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550" y="1016940"/>
            <a:ext cx="5098358" cy="5016392"/>
          </a:xfrm>
        </p:spPr>
        <p:txBody>
          <a:bodyPr numCol="1"/>
          <a:lstStyle/>
          <a:p>
            <a:r>
              <a:rPr lang="nl-NL" b="1" dirty="0"/>
              <a:t>Bedrag ineens</a:t>
            </a:r>
            <a:br>
              <a:rPr lang="nl-NL" b="1" dirty="0"/>
            </a:br>
            <a:endParaRPr lang="nl-NL" dirty="0"/>
          </a:p>
          <a:p>
            <a:pPr lvl="2"/>
            <a:r>
              <a:rPr lang="nl-NL" dirty="0"/>
              <a:t>Eenmalige uitkering op pensioenmoment</a:t>
            </a:r>
          </a:p>
          <a:p>
            <a:pPr lvl="3"/>
            <a:r>
              <a:rPr lang="nl-NL" dirty="0"/>
              <a:t>Max. 10% van pensioenkapitaal</a:t>
            </a:r>
          </a:p>
          <a:p>
            <a:pPr marL="216000" lvl="3" indent="0">
              <a:buNone/>
            </a:pPr>
            <a:endParaRPr lang="nl-NL" dirty="0"/>
          </a:p>
          <a:p>
            <a:pPr lvl="2"/>
            <a:r>
              <a:rPr lang="nl-NL" dirty="0"/>
              <a:t>Heeft invloed op:</a:t>
            </a:r>
          </a:p>
          <a:p>
            <a:pPr lvl="3"/>
            <a:r>
              <a:rPr lang="nl-NL" dirty="0"/>
              <a:t>Belastingen (evt. middelen)</a:t>
            </a:r>
          </a:p>
          <a:p>
            <a:pPr lvl="3"/>
            <a:r>
              <a:rPr lang="nl-NL" dirty="0"/>
              <a:t>Toeslagen</a:t>
            </a:r>
          </a:p>
          <a:p>
            <a:pPr lvl="3"/>
            <a:r>
              <a:rPr lang="nl-NL" dirty="0"/>
              <a:t>Vereveningsdeel ex-partner</a:t>
            </a:r>
          </a:p>
          <a:p>
            <a:pPr lvl="2"/>
            <a:endParaRPr lang="nl-NL" dirty="0"/>
          </a:p>
          <a:p>
            <a:pPr lvl="2"/>
            <a:r>
              <a:rPr lang="nl-NL" dirty="0"/>
              <a:t>Mag niet in combinatie met:</a:t>
            </a:r>
          </a:p>
          <a:p>
            <a:pPr lvl="3"/>
            <a:r>
              <a:rPr lang="nl-NL" dirty="0"/>
              <a:t>Pensioenuitkering verdelen</a:t>
            </a:r>
          </a:p>
          <a:p>
            <a:pPr lvl="3"/>
            <a:r>
              <a:rPr lang="nl-NL" dirty="0"/>
              <a:t>AOW-overbrugging</a:t>
            </a:r>
          </a:p>
          <a:p>
            <a:pPr lvl="3"/>
            <a:r>
              <a:rPr lang="nl-NL" dirty="0"/>
              <a:t>Overgebleven pensioen &lt; afkoopgrens</a:t>
            </a:r>
          </a:p>
          <a:p>
            <a:pPr marL="0" lvl="2" indent="0">
              <a:buNone/>
            </a:pPr>
            <a:endParaRPr lang="nl-NL" dirty="0"/>
          </a:p>
          <a:p>
            <a:pPr marL="0" lvl="2" indent="0">
              <a:buNone/>
            </a:pPr>
            <a:endParaRPr lang="nl-NL" dirty="0"/>
          </a:p>
          <a:p>
            <a:pPr marL="0" lvl="2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B063C3-2C5D-4BE5-9CA8-2ADE9559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CF421A-BA0A-4885-A724-8DABE86C7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952000"/>
            <a:ext cx="1930400" cy="285643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8FE6E09-3CDC-40A2-AB66-7E4DE2362D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770" y="3401714"/>
            <a:ext cx="2987998" cy="139927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8CDE651-FC37-4AA8-9BEC-148114B481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874" y="1969257"/>
            <a:ext cx="3087566" cy="2097677"/>
          </a:xfrm>
          <a:prstGeom prst="rect">
            <a:avLst/>
          </a:prstGeom>
        </p:spPr>
      </p:pic>
      <p:pic>
        <p:nvPicPr>
          <p:cNvPr id="13" name="Afbeelding 12" descr="dak2.emf">
            <a:extLst>
              <a:ext uri="{FF2B5EF4-FFF2-40B4-BE49-F238E27FC236}">
                <a16:creationId xmlns:a16="http://schemas.microsoft.com/office/drawing/2014/main" id="{97701E63-99B0-429D-BD52-01E3F85773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37"/>
          <a:stretch/>
        </p:blipFill>
        <p:spPr>
          <a:xfrm>
            <a:off x="3008831" y="2147932"/>
            <a:ext cx="2553684" cy="106893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0FAEC87-2160-4071-94D9-CE5265580D67}"/>
              </a:ext>
            </a:extLst>
          </p:cNvPr>
          <p:cNvSpPr/>
          <p:nvPr/>
        </p:nvSpPr>
        <p:spPr>
          <a:xfrm>
            <a:off x="2975340" y="1969257"/>
            <a:ext cx="3408322" cy="142628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 descr="aow.emf">
            <a:extLst>
              <a:ext uri="{FF2B5EF4-FFF2-40B4-BE49-F238E27FC236}">
                <a16:creationId xmlns:a16="http://schemas.microsoft.com/office/drawing/2014/main" id="{471C9FF8-FAAC-44D5-8A26-A86C6BB0BF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768" y="3901165"/>
            <a:ext cx="2988000" cy="2272214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2055426-270C-40D4-95E0-5A3F5E1E0FF4}"/>
              </a:ext>
            </a:extLst>
          </p:cNvPr>
          <p:cNvSpPr/>
          <p:nvPr/>
        </p:nvSpPr>
        <p:spPr>
          <a:xfrm>
            <a:off x="3329874" y="4776169"/>
            <a:ext cx="3020894" cy="140244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 descr="vrouw3_b.emf">
            <a:extLst>
              <a:ext uri="{FF2B5EF4-FFF2-40B4-BE49-F238E27FC236}">
                <a16:creationId xmlns:a16="http://schemas.microsoft.com/office/drawing/2014/main" id="{53ABC653-C4D0-4681-B0B5-837F5FE7B33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104000"/>
            <a:ext cx="2239069" cy="2069379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158ED4E6-9CED-4D75-9725-9801DD541BA5}"/>
              </a:ext>
            </a:extLst>
          </p:cNvPr>
          <p:cNvSpPr txBox="1"/>
          <p:nvPr/>
        </p:nvSpPr>
        <p:spPr>
          <a:xfrm>
            <a:off x="4011256" y="2573967"/>
            <a:ext cx="155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  <a:t>Eigen </a:t>
            </a:r>
            <a:b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  <a:t>aanvullingen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0FF6015-414B-3D22-7702-9446DA92A4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1184" y="3395544"/>
            <a:ext cx="379584" cy="13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B742673F-35F9-4337-9C75-4E8536C77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C0B235-5457-4853-9C57-AECCA990381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E84F0E-1B71-42D6-9CAF-89F3889B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BF8F247-6BC0-49CD-B438-EFB245CB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9" y="1315698"/>
            <a:ext cx="4228050" cy="3484606"/>
          </a:xfrm>
        </p:spPr>
        <p:txBody>
          <a:bodyPr/>
          <a:lstStyle/>
          <a:p>
            <a:r>
              <a:rPr lang="nl-NL" sz="3200" dirty="0"/>
              <a:t>Wanneer wil ik stoppen met werken?</a:t>
            </a:r>
          </a:p>
        </p:txBody>
      </p:sp>
    </p:spTree>
    <p:extLst>
      <p:ext uri="{BB962C8B-B14F-4D97-AF65-F5344CB8AC3E}">
        <p14:creationId xmlns:p14="http://schemas.microsoft.com/office/powerpoint/2010/main" val="28459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058748-68AD-4F0A-822E-2B16A7A0B3DD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-8464" y="-189102"/>
            <a:ext cx="11834813" cy="636248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55F398-B0C0-4C99-879E-85A60AB3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D953541B-5668-41C9-922C-21A01C73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00" y="587198"/>
            <a:ext cx="11210000" cy="648000"/>
          </a:xfrm>
        </p:spPr>
        <p:txBody>
          <a:bodyPr/>
          <a:lstStyle/>
          <a:p>
            <a:pPr algn="ctr"/>
            <a:r>
              <a:rPr lang="nl-NL" dirty="0"/>
              <a:t>U gaat met pensioen op uw AOW-leeftijd</a:t>
            </a: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5406C9A0-B844-4BBA-8C37-97C61B7B4739}"/>
              </a:ext>
            </a:extLst>
          </p:cNvPr>
          <p:cNvSpPr txBox="1">
            <a:spLocks/>
          </p:cNvSpPr>
          <p:nvPr/>
        </p:nvSpPr>
        <p:spPr bwMode="gray">
          <a:xfrm>
            <a:off x="11182108" y="6400828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 lvl="0">
              <a:defRPr lang="nl-NL"/>
            </a:defPPr>
            <a:lvl1pPr marL="0" lvl="1" algn="ctr" defTabSz="9144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18802B-E4C7-4B2D-B37A-6B7CC3C134EA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8724E77-D4AC-402A-A780-D04F718E0D83}"/>
              </a:ext>
            </a:extLst>
          </p:cNvPr>
          <p:cNvSpPr/>
          <p:nvPr/>
        </p:nvSpPr>
        <p:spPr>
          <a:xfrm>
            <a:off x="4917589" y="2956055"/>
            <a:ext cx="3190895" cy="1491603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2265130-DF64-48C7-B9AF-EBC741A4FD63}"/>
              </a:ext>
            </a:extLst>
          </p:cNvPr>
          <p:cNvSpPr/>
          <p:nvPr/>
        </p:nvSpPr>
        <p:spPr>
          <a:xfrm>
            <a:off x="3083239" y="2358338"/>
            <a:ext cx="1783456" cy="2939288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39B11B6-A2E7-43D7-B8FF-7BE665495932}"/>
              </a:ext>
            </a:extLst>
          </p:cNvPr>
          <p:cNvSpPr txBox="1"/>
          <p:nvPr/>
        </p:nvSpPr>
        <p:spPr>
          <a:xfrm>
            <a:off x="5703228" y="3586533"/>
            <a:ext cx="1619690" cy="58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  <a:latin typeface="Rockwell"/>
                <a:cs typeface="Rockwell"/>
              </a:rPr>
              <a:t>ABP</a:t>
            </a:r>
          </a:p>
          <a:p>
            <a:pPr algn="ctr"/>
            <a:r>
              <a:rPr lang="nl-NL" sz="1600" dirty="0" err="1">
                <a:solidFill>
                  <a:schemeClr val="bg1"/>
                </a:solidFill>
                <a:latin typeface="Rockwell"/>
                <a:cs typeface="Rockwell"/>
              </a:rPr>
              <a:t>KeuzePensioen</a:t>
            </a:r>
            <a:endParaRPr lang="nl-NL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32F5E8C2-E2F2-4230-85D2-310AE64CFC16}"/>
              </a:ext>
            </a:extLst>
          </p:cNvPr>
          <p:cNvSpPr/>
          <p:nvPr/>
        </p:nvSpPr>
        <p:spPr>
          <a:xfrm>
            <a:off x="4917589" y="4516894"/>
            <a:ext cx="3190895" cy="777335"/>
          </a:xfrm>
          <a:prstGeom prst="rect">
            <a:avLst/>
          </a:prstGeom>
          <a:solidFill>
            <a:srgbClr val="CCD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36ADEC80-64E9-49B7-859F-95C4EC8E8D46}"/>
              </a:ext>
            </a:extLst>
          </p:cNvPr>
          <p:cNvSpPr txBox="1"/>
          <p:nvPr/>
        </p:nvSpPr>
        <p:spPr>
          <a:xfrm>
            <a:off x="3577638" y="3832754"/>
            <a:ext cx="823833" cy="33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Rockwell"/>
                <a:cs typeface="Rockwell"/>
              </a:rPr>
              <a:t>Salaris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2C830503-04EC-4D06-837F-3D9CE1CD0038}"/>
              </a:ext>
            </a:extLst>
          </p:cNvPr>
          <p:cNvSpPr txBox="1"/>
          <p:nvPr/>
        </p:nvSpPr>
        <p:spPr>
          <a:xfrm>
            <a:off x="6149945" y="4786891"/>
            <a:ext cx="684658" cy="33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0057A3"/>
                </a:solidFill>
                <a:latin typeface="Rockwell"/>
                <a:cs typeface="Rockwell"/>
              </a:rPr>
              <a:t>AOW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508924BC-9EB1-4481-9138-2053B8BB11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361" y="2248818"/>
            <a:ext cx="5520609" cy="35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8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 animBg="1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058748-68AD-4F0A-822E-2B16A7A0B3DD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-8464" y="-189102"/>
            <a:ext cx="11834813" cy="6362481"/>
          </a:xfrm>
        </p:spPr>
        <p:txBody>
          <a:bodyPr/>
          <a:lstStyle/>
          <a:p>
            <a:r>
              <a:rPr lang="nl-NL" dirty="0"/>
              <a:t>8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55F398-B0C0-4C99-879E-85A60AB3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5406C9A0-B844-4BBA-8C37-97C61B7B4739}"/>
              </a:ext>
            </a:extLst>
          </p:cNvPr>
          <p:cNvSpPr txBox="1">
            <a:spLocks/>
          </p:cNvSpPr>
          <p:nvPr/>
        </p:nvSpPr>
        <p:spPr bwMode="gray">
          <a:xfrm>
            <a:off x="11182108" y="6400828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 lvl="0">
              <a:defRPr lang="nl-NL"/>
            </a:defPPr>
            <a:lvl1pPr marL="0" lvl="1" algn="ctr" defTabSz="9144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18802B-E4C7-4B2D-B37A-6B7CC3C134EA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EF83174-4AF4-4DE2-A9E5-119139913909}"/>
              </a:ext>
            </a:extLst>
          </p:cNvPr>
          <p:cNvSpPr/>
          <p:nvPr/>
        </p:nvSpPr>
        <p:spPr>
          <a:xfrm>
            <a:off x="4727439" y="3486650"/>
            <a:ext cx="3139045" cy="1061651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B6CB152-5E7F-4A43-9057-52CF0FFD5C69}"/>
              </a:ext>
            </a:extLst>
          </p:cNvPr>
          <p:cNvSpPr/>
          <p:nvPr/>
        </p:nvSpPr>
        <p:spPr>
          <a:xfrm>
            <a:off x="2876048" y="2461323"/>
            <a:ext cx="1764000" cy="2934672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99597AA-2210-42D3-B2F9-2789DD380F8B}"/>
              </a:ext>
            </a:extLst>
          </p:cNvPr>
          <p:cNvSpPr txBox="1"/>
          <p:nvPr/>
        </p:nvSpPr>
        <p:spPr>
          <a:xfrm>
            <a:off x="3370448" y="3935740"/>
            <a:ext cx="814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Rockwell"/>
                <a:cs typeface="Rockwell"/>
              </a:rPr>
              <a:t>Salaris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6DAE0AC1-7D1F-43B8-A405-40235095F926}"/>
              </a:ext>
            </a:extLst>
          </p:cNvPr>
          <p:cNvSpPr/>
          <p:nvPr/>
        </p:nvSpPr>
        <p:spPr>
          <a:xfrm>
            <a:off x="6081663" y="4619880"/>
            <a:ext cx="1784822" cy="776114"/>
          </a:xfrm>
          <a:prstGeom prst="rect">
            <a:avLst/>
          </a:prstGeom>
          <a:solidFill>
            <a:srgbClr val="CCD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45082507-0E3F-40E4-9D08-2F993546081F}"/>
              </a:ext>
            </a:extLst>
          </p:cNvPr>
          <p:cNvSpPr txBox="1"/>
          <p:nvPr/>
        </p:nvSpPr>
        <p:spPr>
          <a:xfrm>
            <a:off x="6619943" y="4889877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>
                <a:solidFill>
                  <a:srgbClr val="0057A3"/>
                </a:solidFill>
                <a:latin typeface="Rockwell"/>
                <a:cs typeface="Rockwell"/>
              </a:rPr>
              <a:t>AOW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1C08C4F-63A5-4AD1-ACAB-B4FBB0717A3D}"/>
              </a:ext>
            </a:extLst>
          </p:cNvPr>
          <p:cNvSpPr/>
          <p:nvPr/>
        </p:nvSpPr>
        <p:spPr>
          <a:xfrm>
            <a:off x="4727439" y="4548301"/>
            <a:ext cx="1278960" cy="809773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99C6210F-4A5A-42DE-A0C5-53C5A97147BB}"/>
              </a:ext>
            </a:extLst>
          </p:cNvPr>
          <p:cNvSpPr txBox="1"/>
          <p:nvPr/>
        </p:nvSpPr>
        <p:spPr>
          <a:xfrm>
            <a:off x="5496037" y="3689518"/>
            <a:ext cx="160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  <a:latin typeface="Rockwell"/>
                <a:cs typeface="Rockwell"/>
              </a:rPr>
              <a:t>ABP</a:t>
            </a:r>
          </a:p>
          <a:p>
            <a:pPr algn="ctr"/>
            <a:r>
              <a:rPr lang="nl-NL" sz="1600" dirty="0" err="1">
                <a:solidFill>
                  <a:schemeClr val="bg1"/>
                </a:solidFill>
                <a:latin typeface="Rockwell"/>
                <a:cs typeface="Rockwell"/>
              </a:rPr>
              <a:t>KeuzePensioen</a:t>
            </a:r>
            <a:endParaRPr lang="nl-NL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5263C805-3F1B-470E-A560-D7055DBF9D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753" y="2468695"/>
            <a:ext cx="5250731" cy="336273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7ED3937-7007-40B5-B54E-8F559DFBE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39" y="3144698"/>
            <a:ext cx="3139045" cy="523345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D953541B-5668-41C9-922C-21A01C73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00" y="587198"/>
            <a:ext cx="11210000" cy="648000"/>
          </a:xfrm>
        </p:spPr>
        <p:txBody>
          <a:bodyPr/>
          <a:lstStyle/>
          <a:p>
            <a:pPr algn="ctr"/>
            <a:r>
              <a:rPr lang="nl-NL" dirty="0"/>
              <a:t>U gaat eerder met pensioen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04E8D35-4A32-3869-5B7A-E905C49A6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265" y="5670002"/>
            <a:ext cx="600075" cy="42862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ADCB1BB-2217-7758-2821-EFE575FE49E6}"/>
              </a:ext>
            </a:extLst>
          </p:cNvPr>
          <p:cNvSpPr txBox="1"/>
          <p:nvPr/>
        </p:nvSpPr>
        <p:spPr>
          <a:xfrm>
            <a:off x="4397025" y="558241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265275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22" grpId="0" animBg="1"/>
      <p:bldP spid="23" grpId="0"/>
      <p:bldP spid="24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058748-68AD-4F0A-822E-2B16A7A0B3DD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-8464" y="-189102"/>
            <a:ext cx="11834813" cy="636248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55F398-B0C0-4C99-879E-85A60AB3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D953541B-5668-41C9-922C-21A01C73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00" y="587198"/>
            <a:ext cx="11210000" cy="648000"/>
          </a:xfrm>
        </p:spPr>
        <p:txBody>
          <a:bodyPr/>
          <a:lstStyle/>
          <a:p>
            <a:pPr algn="ctr"/>
            <a:r>
              <a:rPr lang="nl-NL" dirty="0"/>
              <a:t>U gaat na uw AOW-leeftijd met pensioen</a:t>
            </a: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5406C9A0-B844-4BBA-8C37-97C61B7B4739}"/>
              </a:ext>
            </a:extLst>
          </p:cNvPr>
          <p:cNvSpPr txBox="1">
            <a:spLocks/>
          </p:cNvSpPr>
          <p:nvPr/>
        </p:nvSpPr>
        <p:spPr bwMode="gray">
          <a:xfrm>
            <a:off x="11182108" y="6400828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 lvl="0">
              <a:defRPr lang="nl-NL"/>
            </a:defPPr>
            <a:lvl1pPr marL="0" lvl="1" algn="ctr" defTabSz="9144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18802B-E4C7-4B2D-B37A-6B7CC3C134EA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4474AE2-912F-42E9-ADC4-3296406A71A9}"/>
              </a:ext>
            </a:extLst>
          </p:cNvPr>
          <p:cNvSpPr/>
          <p:nvPr/>
        </p:nvSpPr>
        <p:spPr>
          <a:xfrm>
            <a:off x="6050179" y="3275502"/>
            <a:ext cx="1797644" cy="1188823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DABEE27-8B32-4724-A21B-188E6B83B31D}"/>
              </a:ext>
            </a:extLst>
          </p:cNvPr>
          <p:cNvSpPr/>
          <p:nvPr/>
        </p:nvSpPr>
        <p:spPr>
          <a:xfrm>
            <a:off x="2857386" y="2975065"/>
            <a:ext cx="1764000" cy="2336954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B5E44CB-4890-4BA3-8D2F-F74C178A0606}"/>
              </a:ext>
            </a:extLst>
          </p:cNvPr>
          <p:cNvSpPr/>
          <p:nvPr/>
        </p:nvSpPr>
        <p:spPr>
          <a:xfrm>
            <a:off x="4621385" y="2511321"/>
            <a:ext cx="1350000" cy="1953003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A0FAD2F-B07E-4FBD-83C4-2C012F127637}"/>
              </a:ext>
            </a:extLst>
          </p:cNvPr>
          <p:cNvSpPr txBox="1"/>
          <p:nvPr/>
        </p:nvSpPr>
        <p:spPr>
          <a:xfrm>
            <a:off x="6165325" y="3605542"/>
            <a:ext cx="160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  <a:latin typeface="Rockwell"/>
                <a:cs typeface="Rockwell"/>
              </a:rPr>
              <a:t>ABP</a:t>
            </a:r>
          </a:p>
          <a:p>
            <a:pPr algn="ctr"/>
            <a:r>
              <a:rPr lang="nl-NL" sz="1600" dirty="0" err="1">
                <a:solidFill>
                  <a:schemeClr val="bg1"/>
                </a:solidFill>
                <a:latin typeface="Rockwell"/>
                <a:cs typeface="Rockwell"/>
              </a:rPr>
              <a:t>KeuzePensioen</a:t>
            </a:r>
            <a:endParaRPr lang="nl-NL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9B135C85-7A76-40C7-80E3-BE28F0284EDC}"/>
              </a:ext>
            </a:extLst>
          </p:cNvPr>
          <p:cNvSpPr/>
          <p:nvPr/>
        </p:nvSpPr>
        <p:spPr>
          <a:xfrm>
            <a:off x="4691737" y="4535904"/>
            <a:ext cx="3156086" cy="776114"/>
          </a:xfrm>
          <a:prstGeom prst="rect">
            <a:avLst/>
          </a:prstGeom>
          <a:solidFill>
            <a:srgbClr val="CCD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EDEE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132244D-505C-4552-B19C-E7018AAE0B7C}"/>
              </a:ext>
            </a:extLst>
          </p:cNvPr>
          <p:cNvSpPr txBox="1"/>
          <p:nvPr/>
        </p:nvSpPr>
        <p:spPr>
          <a:xfrm>
            <a:off x="3351786" y="3851764"/>
            <a:ext cx="814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Rockwell"/>
                <a:cs typeface="Rockwell"/>
              </a:rPr>
              <a:t>Salaris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C5DFB59-C3B6-467A-811B-B2E32C7BE08E}"/>
              </a:ext>
            </a:extLst>
          </p:cNvPr>
          <p:cNvSpPr txBox="1"/>
          <p:nvPr/>
        </p:nvSpPr>
        <p:spPr>
          <a:xfrm>
            <a:off x="5924092" y="4805901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>
                <a:solidFill>
                  <a:srgbClr val="0057A3"/>
                </a:solidFill>
                <a:latin typeface="Rockwell"/>
                <a:cs typeface="Rockwell"/>
              </a:rPr>
              <a:t>AOW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34D05B1D-6EC6-4D0A-B189-76B0B192B9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508" y="2267827"/>
            <a:ext cx="5460385" cy="34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2" grpId="0"/>
      <p:bldP spid="23" grpId="0" animBg="1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AB47C4-F138-4FA3-9241-B1DC381F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CA5BB18-B107-4A81-93A3-76C44530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989" y="1375911"/>
            <a:ext cx="4341501" cy="3484606"/>
          </a:xfrm>
        </p:spPr>
        <p:txBody>
          <a:bodyPr/>
          <a:lstStyle/>
          <a:p>
            <a:r>
              <a:rPr lang="nl-NL" sz="7200" dirty="0"/>
              <a:t>Welkom!</a:t>
            </a:r>
            <a:br>
              <a:rPr lang="nl-NL" dirty="0"/>
            </a:br>
            <a:r>
              <a:rPr lang="nl-NL" dirty="0"/>
              <a:t>Goed dat u er bent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6A5EF3-1667-474D-879A-B79AE72ED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952000"/>
            <a:ext cx="1930400" cy="2856433"/>
          </a:xfrm>
          <a:prstGeom prst="rect">
            <a:avLst/>
          </a:prstGeom>
        </p:spPr>
      </p:pic>
      <p:pic>
        <p:nvPicPr>
          <p:cNvPr id="7" name="Afbeelding 6" descr="vrouw3_a.emf">
            <a:extLst>
              <a:ext uri="{FF2B5EF4-FFF2-40B4-BE49-F238E27FC236}">
                <a16:creationId xmlns:a16="http://schemas.microsoft.com/office/drawing/2014/main" id="{31B792FE-058F-46A7-B5EF-597EA8EAA3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104000"/>
            <a:ext cx="2239070" cy="206938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C670320-2628-44C8-BC19-0B3F9BDE80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943" y="1010733"/>
            <a:ext cx="8459169" cy="399203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9674F48D-7EA7-4B3F-96F1-8D451738CC0A}"/>
              </a:ext>
            </a:extLst>
          </p:cNvPr>
          <p:cNvSpPr txBox="1"/>
          <p:nvPr/>
        </p:nvSpPr>
        <p:spPr>
          <a:xfrm>
            <a:off x="4172014" y="2637419"/>
            <a:ext cx="166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Camera aan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C57E884-AF7E-4569-BDE5-261AFD785DA7}"/>
              </a:ext>
            </a:extLst>
          </p:cNvPr>
          <p:cNvSpPr txBox="1"/>
          <p:nvPr/>
        </p:nvSpPr>
        <p:spPr>
          <a:xfrm>
            <a:off x="6133744" y="2679832"/>
            <a:ext cx="188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Microfoon uit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7DEA4F0-DB39-4C02-999C-8ACFA4B4F22F}"/>
              </a:ext>
            </a:extLst>
          </p:cNvPr>
          <p:cNvSpPr txBox="1"/>
          <p:nvPr/>
        </p:nvSpPr>
        <p:spPr>
          <a:xfrm>
            <a:off x="6201614" y="4347505"/>
            <a:ext cx="204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Hand opsteken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vragen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C0A2722-0465-4169-814C-7510F4EBB36F}"/>
              </a:ext>
            </a:extLst>
          </p:cNvPr>
          <p:cNvSpPr txBox="1"/>
          <p:nvPr/>
        </p:nvSpPr>
        <p:spPr>
          <a:xfrm>
            <a:off x="8716204" y="4347504"/>
            <a:ext cx="194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(Poll)Vragen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 chat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068D7566-0A42-47EC-9020-2AD11D2ACF91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5006539" y="3006751"/>
            <a:ext cx="629810" cy="5099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4729D77E-4A8C-4201-A12C-ED1E61E048D2}"/>
              </a:ext>
            </a:extLst>
          </p:cNvPr>
          <p:cNvCxnSpPr>
            <a:cxnSpLocks/>
          </p:cNvCxnSpPr>
          <p:nvPr/>
        </p:nvCxnSpPr>
        <p:spPr>
          <a:xfrm flipH="1">
            <a:off x="6320982" y="3040273"/>
            <a:ext cx="463956" cy="4907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9DE6C309-4D29-494F-A7D3-99C78A35370C}"/>
              </a:ext>
            </a:extLst>
          </p:cNvPr>
          <p:cNvCxnSpPr>
            <a:cxnSpLocks/>
          </p:cNvCxnSpPr>
          <p:nvPr/>
        </p:nvCxnSpPr>
        <p:spPr>
          <a:xfrm>
            <a:off x="8506437" y="3930505"/>
            <a:ext cx="468515" cy="4298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8D927ABD-2989-4E71-BD46-2B50A5BE4247}"/>
              </a:ext>
            </a:extLst>
          </p:cNvPr>
          <p:cNvCxnSpPr>
            <a:cxnSpLocks/>
          </p:cNvCxnSpPr>
          <p:nvPr/>
        </p:nvCxnSpPr>
        <p:spPr>
          <a:xfrm flipH="1">
            <a:off x="7585029" y="3930505"/>
            <a:ext cx="222196" cy="4676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577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6AF1BB75-0934-49F9-8B22-73EAF1A10D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C0B235-5457-4853-9C57-AECCA990381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E84F0E-1B71-42D6-9CAF-89F3889B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BF8F247-6BC0-49CD-B438-EFB245CB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09" y="1315698"/>
            <a:ext cx="3780000" cy="3484606"/>
          </a:xfrm>
        </p:spPr>
        <p:txBody>
          <a:bodyPr/>
          <a:lstStyle/>
          <a:p>
            <a:r>
              <a:rPr lang="nl-NL" sz="3200" dirty="0"/>
              <a:t>Wil ik minder werken?</a:t>
            </a:r>
          </a:p>
        </p:txBody>
      </p:sp>
    </p:spTree>
    <p:extLst>
      <p:ext uri="{BB962C8B-B14F-4D97-AF65-F5344CB8AC3E}">
        <p14:creationId xmlns:p14="http://schemas.microsoft.com/office/powerpoint/2010/main" val="1278697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058748-68AD-4F0A-822E-2B16A7A0B3DD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-8464" y="-189102"/>
            <a:ext cx="11834813" cy="636248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55F398-B0C0-4C99-879E-85A60AB3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5406C9A0-B844-4BBA-8C37-97C61B7B4739}"/>
              </a:ext>
            </a:extLst>
          </p:cNvPr>
          <p:cNvSpPr txBox="1">
            <a:spLocks/>
          </p:cNvSpPr>
          <p:nvPr/>
        </p:nvSpPr>
        <p:spPr bwMode="gray">
          <a:xfrm>
            <a:off x="11182108" y="6400828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 lvl="0">
              <a:defRPr lang="nl-NL"/>
            </a:defPPr>
            <a:lvl1pPr marL="0" lvl="1" algn="ctr" defTabSz="9144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18802B-E4C7-4B2D-B37A-6B7CC3C134EA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13" name="Afbeelding 1">
            <a:extLst>
              <a:ext uri="{FF2B5EF4-FFF2-40B4-BE49-F238E27FC236}">
                <a16:creationId xmlns:a16="http://schemas.microsoft.com/office/drawing/2014/main" id="{72955E29-BA94-498E-BBF8-6B785A8F1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963" y="2361216"/>
            <a:ext cx="53879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30302212-17A2-45E4-ADE9-705DC1790A1D}"/>
              </a:ext>
            </a:extLst>
          </p:cNvPr>
          <p:cNvSpPr/>
          <p:nvPr/>
        </p:nvSpPr>
        <p:spPr>
          <a:xfrm>
            <a:off x="3034101" y="2445354"/>
            <a:ext cx="1765300" cy="2935287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6D6BB0F-7F83-428C-AD19-E25C988B65B3}"/>
              </a:ext>
            </a:extLst>
          </p:cNvPr>
          <p:cNvSpPr/>
          <p:nvPr/>
        </p:nvSpPr>
        <p:spPr>
          <a:xfrm>
            <a:off x="4799401" y="4163029"/>
            <a:ext cx="1349375" cy="1217612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0B0ECF4D-2C5A-4CD7-AEC0-E77A3B89D507}"/>
              </a:ext>
            </a:extLst>
          </p:cNvPr>
          <p:cNvSpPr/>
          <p:nvPr/>
        </p:nvSpPr>
        <p:spPr>
          <a:xfrm>
            <a:off x="4874013" y="2856517"/>
            <a:ext cx="1371600" cy="1217612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40061CF1-0752-405D-A81E-F9D29FB0D351}"/>
              </a:ext>
            </a:extLst>
          </p:cNvPr>
          <p:cNvSpPr/>
          <p:nvPr/>
        </p:nvSpPr>
        <p:spPr>
          <a:xfrm>
            <a:off x="6240851" y="3026379"/>
            <a:ext cx="1784350" cy="1471612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AF721D40-57B6-49A9-AB22-35DF9201ED7D}"/>
              </a:ext>
            </a:extLst>
          </p:cNvPr>
          <p:cNvSpPr/>
          <p:nvPr/>
        </p:nvSpPr>
        <p:spPr>
          <a:xfrm>
            <a:off x="6240851" y="4604354"/>
            <a:ext cx="1784350" cy="776287"/>
          </a:xfrm>
          <a:prstGeom prst="rect">
            <a:avLst/>
          </a:prstGeom>
          <a:solidFill>
            <a:srgbClr val="CCD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C72AFB7-A332-4BD6-B821-EEDF08538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013" y="4874229"/>
            <a:ext cx="676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rgbClr val="0057A3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AOW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1C5DE46-C391-4AB2-B803-E9A6CA7D5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760" y="3585178"/>
            <a:ext cx="1603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 dirty="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ABP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 dirty="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KeuzePensioen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59BAF3C-A335-4347-B382-0B475FD38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401" y="3831241"/>
            <a:ext cx="814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Salaris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1838052-B07E-44A8-A844-8B4A600DDC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613" y="2992138"/>
            <a:ext cx="1795209" cy="294456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D953541B-5668-41C9-922C-21A01C73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00" y="587198"/>
            <a:ext cx="11210000" cy="648000"/>
          </a:xfrm>
        </p:spPr>
        <p:txBody>
          <a:bodyPr/>
          <a:lstStyle/>
          <a:p>
            <a:pPr algn="ctr"/>
            <a:r>
              <a:rPr lang="nl-NL" dirty="0"/>
              <a:t>U gaat met deeltijdpensioen</a:t>
            </a:r>
          </a:p>
        </p:txBody>
      </p:sp>
    </p:spTree>
    <p:extLst>
      <p:ext uri="{BB962C8B-B14F-4D97-AF65-F5344CB8AC3E}">
        <p14:creationId xmlns:p14="http://schemas.microsoft.com/office/powerpoint/2010/main" val="26610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  <p:bldP spid="23" grpId="0" animBg="1"/>
      <p:bldP spid="24" grpId="0" animBg="1"/>
      <p:bldP spid="25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73E8BBD0-0EEF-4EA4-8DD5-BF4C3DEB95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C0B235-5457-4853-9C57-AECCA990381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E84F0E-1B71-42D6-9CAF-89F3889B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BF8F247-6BC0-49CD-B438-EFB245CB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88" y="1315698"/>
            <a:ext cx="3780000" cy="3484606"/>
          </a:xfrm>
        </p:spPr>
        <p:txBody>
          <a:bodyPr/>
          <a:lstStyle/>
          <a:p>
            <a:r>
              <a:rPr lang="nl-NL" sz="3200" dirty="0"/>
              <a:t>Wat doe ik met</a:t>
            </a:r>
            <a:br>
              <a:rPr lang="nl-NL" sz="3200" dirty="0"/>
            </a:br>
            <a:r>
              <a:rPr lang="nl-NL" sz="3200" dirty="0"/>
              <a:t>het pensioen van mijn partner?</a:t>
            </a:r>
          </a:p>
        </p:txBody>
      </p:sp>
    </p:spTree>
    <p:extLst>
      <p:ext uri="{BB962C8B-B14F-4D97-AF65-F5344CB8AC3E}">
        <p14:creationId xmlns:p14="http://schemas.microsoft.com/office/powerpoint/2010/main" val="3805952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058748-68AD-4F0A-822E-2B16A7A0B3DD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-8464" y="-189102"/>
            <a:ext cx="11834813" cy="636248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55F398-B0C0-4C99-879E-85A60AB3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5406C9A0-B844-4BBA-8C37-97C61B7B4739}"/>
              </a:ext>
            </a:extLst>
          </p:cNvPr>
          <p:cNvSpPr txBox="1">
            <a:spLocks/>
          </p:cNvSpPr>
          <p:nvPr/>
        </p:nvSpPr>
        <p:spPr bwMode="gray">
          <a:xfrm>
            <a:off x="11182108" y="6400828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 lvl="0">
              <a:defRPr lang="nl-NL"/>
            </a:defPPr>
            <a:lvl1pPr marL="0" lvl="1" algn="ctr" defTabSz="9144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18802B-E4C7-4B2D-B37A-6B7CC3C134EA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1838052-B07E-44A8-A844-8B4A600DDC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613" y="2992138"/>
            <a:ext cx="1795209" cy="294456"/>
          </a:xfrm>
          <a:prstGeom prst="rect">
            <a:avLst/>
          </a:prstGeom>
        </p:spPr>
      </p:pic>
      <p:sp>
        <p:nvSpPr>
          <p:cNvPr id="48" name="Rechthoek 47">
            <a:extLst>
              <a:ext uri="{FF2B5EF4-FFF2-40B4-BE49-F238E27FC236}">
                <a16:creationId xmlns:a16="http://schemas.microsoft.com/office/drawing/2014/main" id="{3F86818E-2386-4DB8-AEA2-161FB5432560}"/>
              </a:ext>
            </a:extLst>
          </p:cNvPr>
          <p:cNvSpPr/>
          <p:nvPr/>
        </p:nvSpPr>
        <p:spPr>
          <a:xfrm>
            <a:off x="4658907" y="3412657"/>
            <a:ext cx="3155950" cy="1263650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5EF0863E-FC59-4768-87D8-2187399CCE79}"/>
              </a:ext>
            </a:extLst>
          </p:cNvPr>
          <p:cNvSpPr/>
          <p:nvPr/>
        </p:nvSpPr>
        <p:spPr>
          <a:xfrm>
            <a:off x="2823757" y="2696695"/>
            <a:ext cx="1765300" cy="2935287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973AF534-67D5-4AE9-85FE-DA974FD8C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719" y="3819057"/>
            <a:ext cx="1601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 dirty="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ABP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 dirty="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KeuzePensioen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116A35DE-6E4E-4FA8-8915-8B2E1C32E548}"/>
              </a:ext>
            </a:extLst>
          </p:cNvPr>
          <p:cNvSpPr/>
          <p:nvPr/>
        </p:nvSpPr>
        <p:spPr>
          <a:xfrm>
            <a:off x="4658907" y="4779495"/>
            <a:ext cx="3155950" cy="852487"/>
          </a:xfrm>
          <a:prstGeom prst="rect">
            <a:avLst/>
          </a:prstGeom>
          <a:solidFill>
            <a:srgbClr val="CCD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6C05E530-4C97-4CFA-B71A-3AA735FB9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057" y="4171482"/>
            <a:ext cx="814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Salaris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75EFF528-1416-4807-87D0-13012317E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807" y="5125570"/>
            <a:ext cx="677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rgbClr val="0057A3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AOW</a:t>
            </a: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0D18AA3D-1832-4FE9-941A-3146A437E65A}"/>
              </a:ext>
            </a:extLst>
          </p:cNvPr>
          <p:cNvSpPr/>
          <p:nvPr/>
        </p:nvSpPr>
        <p:spPr>
          <a:xfrm>
            <a:off x="4658907" y="2977682"/>
            <a:ext cx="3155950" cy="339725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91B13D96-0E76-400C-8DB3-539E1B9AC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257" y="2977682"/>
            <a:ext cx="2398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 dirty="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NabestaandenPensioen</a:t>
            </a:r>
          </a:p>
        </p:txBody>
      </p:sp>
      <p:pic>
        <p:nvPicPr>
          <p:cNvPr id="57" name="Afbeelding 56">
            <a:extLst>
              <a:ext uri="{FF2B5EF4-FFF2-40B4-BE49-F238E27FC236}">
                <a16:creationId xmlns:a16="http://schemas.microsoft.com/office/drawing/2014/main" id="{0588144E-8B28-4BF2-9A42-8CFF4F926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711" y="3410063"/>
            <a:ext cx="3229996" cy="130531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D953541B-5668-41C9-922C-21A01C73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00" y="587198"/>
            <a:ext cx="11210000" cy="648000"/>
          </a:xfrm>
        </p:spPr>
        <p:txBody>
          <a:bodyPr/>
          <a:lstStyle/>
          <a:p>
            <a:pPr algn="ctr"/>
            <a:r>
              <a:rPr lang="nl-NL" dirty="0"/>
              <a:t>Uitruil partnerpensioen en ouderdomspensioen</a:t>
            </a:r>
          </a:p>
        </p:txBody>
      </p:sp>
    </p:spTree>
    <p:extLst>
      <p:ext uri="{BB962C8B-B14F-4D97-AF65-F5344CB8AC3E}">
        <p14:creationId xmlns:p14="http://schemas.microsoft.com/office/powerpoint/2010/main" val="128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3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/>
      <p:bldP spid="51" grpId="0" animBg="1"/>
      <p:bldP spid="52" grpId="0"/>
      <p:bldP spid="53" grpId="0"/>
      <p:bldP spid="54" grpId="0" animBg="1"/>
      <p:bldP spid="54" grpId="1" animBg="1"/>
      <p:bldP spid="55" grpId="0"/>
      <p:bldP spid="5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5319360D-6A5D-40EA-BD0D-572666B222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C0B235-5457-4853-9C57-AECCA990381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E84F0E-1B71-42D6-9CAF-89F3889B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BF8F247-6BC0-49CD-B438-EFB245CB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96" y="1315698"/>
            <a:ext cx="3780000" cy="3484606"/>
          </a:xfrm>
        </p:spPr>
        <p:txBody>
          <a:bodyPr/>
          <a:lstStyle/>
          <a:p>
            <a:r>
              <a:rPr lang="nl-NL" sz="3200" dirty="0"/>
              <a:t>Hoeveel pensioen </a:t>
            </a:r>
            <a:br>
              <a:rPr lang="nl-NL" sz="3200" dirty="0"/>
            </a:br>
            <a:r>
              <a:rPr lang="nl-NL" sz="3200" dirty="0"/>
              <a:t>wil ik hebben?</a:t>
            </a:r>
          </a:p>
        </p:txBody>
      </p:sp>
    </p:spTree>
    <p:extLst>
      <p:ext uri="{BB962C8B-B14F-4D97-AF65-F5344CB8AC3E}">
        <p14:creationId xmlns:p14="http://schemas.microsoft.com/office/powerpoint/2010/main" val="2892001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058748-68AD-4F0A-822E-2B16A7A0B3DD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-8464" y="-189102"/>
            <a:ext cx="11834813" cy="636248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55F398-B0C0-4C99-879E-85A60AB3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5406C9A0-B844-4BBA-8C37-97C61B7B4739}"/>
              </a:ext>
            </a:extLst>
          </p:cNvPr>
          <p:cNvSpPr txBox="1">
            <a:spLocks/>
          </p:cNvSpPr>
          <p:nvPr/>
        </p:nvSpPr>
        <p:spPr bwMode="gray">
          <a:xfrm>
            <a:off x="11182108" y="6400828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 lvl="0">
              <a:defRPr lang="nl-NL"/>
            </a:defPPr>
            <a:lvl1pPr marL="0" lvl="1" algn="ctr" defTabSz="9144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18802B-E4C7-4B2D-B37A-6B7CC3C134EA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D953541B-5668-41C9-922C-21A01C73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00" y="587198"/>
            <a:ext cx="11210000" cy="648000"/>
          </a:xfrm>
        </p:spPr>
        <p:txBody>
          <a:bodyPr/>
          <a:lstStyle/>
          <a:p>
            <a:pPr algn="ctr"/>
            <a:r>
              <a:rPr lang="nl-NL" dirty="0"/>
              <a:t>Variëren met uw pensioen</a:t>
            </a:r>
          </a:p>
        </p:txBody>
      </p:sp>
      <p:pic>
        <p:nvPicPr>
          <p:cNvPr id="24" name="Afbeelding 23" descr="Vakantie.emf">
            <a:extLst>
              <a:ext uri="{FF2B5EF4-FFF2-40B4-BE49-F238E27FC236}">
                <a16:creationId xmlns:a16="http://schemas.microsoft.com/office/drawing/2014/main" id="{A1917522-81E7-4FCB-99F2-2A2FF5AFAC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51" y="2205537"/>
            <a:ext cx="3813966" cy="2742586"/>
          </a:xfrm>
          <a:prstGeom prst="rect">
            <a:avLst/>
          </a:prstGeom>
        </p:spPr>
      </p:pic>
      <p:pic>
        <p:nvPicPr>
          <p:cNvPr id="25" name="Afbeelding 24" descr="vrouw3_c.emf">
            <a:extLst>
              <a:ext uri="{FF2B5EF4-FFF2-40B4-BE49-F238E27FC236}">
                <a16:creationId xmlns:a16="http://schemas.microsoft.com/office/drawing/2014/main" id="{A9593E1B-746D-4472-83E9-2D9FBB8392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650" y="2874416"/>
            <a:ext cx="2211881" cy="5143500"/>
          </a:xfrm>
          <a:prstGeom prst="rect">
            <a:avLst/>
          </a:prstGeom>
        </p:spPr>
      </p:pic>
      <p:pic>
        <p:nvPicPr>
          <p:cNvPr id="27" name="Afbeelding 26" descr="draai_basis.emf">
            <a:extLst>
              <a:ext uri="{FF2B5EF4-FFF2-40B4-BE49-F238E27FC236}">
                <a16:creationId xmlns:a16="http://schemas.microsoft.com/office/drawing/2014/main" id="{C1F5CCDF-6034-441D-828B-884E80409E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168" y="3632050"/>
            <a:ext cx="1077323" cy="1076787"/>
          </a:xfrm>
          <a:prstGeom prst="rect">
            <a:avLst/>
          </a:prstGeom>
        </p:spPr>
      </p:pic>
      <p:pic>
        <p:nvPicPr>
          <p:cNvPr id="28" name="Afbeelding 27" descr="draai_knop.emf">
            <a:extLst>
              <a:ext uri="{FF2B5EF4-FFF2-40B4-BE49-F238E27FC236}">
                <a16:creationId xmlns:a16="http://schemas.microsoft.com/office/drawing/2014/main" id="{AA6BBD53-B66D-433E-B53E-11D651BFA9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760" y="3729027"/>
            <a:ext cx="881464" cy="881464"/>
          </a:xfrm>
          <a:prstGeom prst="rect">
            <a:avLst/>
          </a:prstGeom>
        </p:spPr>
      </p:pic>
      <p:pic>
        <p:nvPicPr>
          <p:cNvPr id="42" name="Afbeelding 41" descr="draai_basis.emf">
            <a:extLst>
              <a:ext uri="{FF2B5EF4-FFF2-40B4-BE49-F238E27FC236}">
                <a16:creationId xmlns:a16="http://schemas.microsoft.com/office/drawing/2014/main" id="{1A50A48A-D14B-4A6B-B2A2-D54C58A2DE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887" y="3632050"/>
            <a:ext cx="1077323" cy="1076787"/>
          </a:xfrm>
          <a:prstGeom prst="rect">
            <a:avLst/>
          </a:prstGeom>
        </p:spPr>
      </p:pic>
      <p:pic>
        <p:nvPicPr>
          <p:cNvPr id="43" name="Afbeelding 42" descr="draai_knop.emf">
            <a:extLst>
              <a:ext uri="{FF2B5EF4-FFF2-40B4-BE49-F238E27FC236}">
                <a16:creationId xmlns:a16="http://schemas.microsoft.com/office/drawing/2014/main" id="{429F3253-84A6-4880-9530-C874FCBCA0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479" y="3729027"/>
            <a:ext cx="881464" cy="881464"/>
          </a:xfrm>
          <a:prstGeom prst="rect">
            <a:avLst/>
          </a:prstGeom>
        </p:spPr>
      </p:pic>
      <p:sp>
        <p:nvSpPr>
          <p:cNvPr id="44" name="Afgeronde rechthoek 16">
            <a:extLst>
              <a:ext uri="{FF2B5EF4-FFF2-40B4-BE49-F238E27FC236}">
                <a16:creationId xmlns:a16="http://schemas.microsoft.com/office/drawing/2014/main" id="{2048F427-706C-4463-B715-329ABF49669D}"/>
              </a:ext>
            </a:extLst>
          </p:cNvPr>
          <p:cNvSpPr/>
          <p:nvPr/>
        </p:nvSpPr>
        <p:spPr>
          <a:xfrm>
            <a:off x="8731853" y="3632050"/>
            <a:ext cx="78232" cy="1076787"/>
          </a:xfrm>
          <a:prstGeom prst="roundRect">
            <a:avLst>
              <a:gd name="adj" fmla="val 50000"/>
            </a:avLst>
          </a:prstGeom>
          <a:solidFill>
            <a:srgbClr val="669A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</a:t>
            </a:r>
          </a:p>
        </p:txBody>
      </p:sp>
      <p:sp>
        <p:nvSpPr>
          <p:cNvPr id="45" name="Afgeronde rechthoek 17">
            <a:extLst>
              <a:ext uri="{FF2B5EF4-FFF2-40B4-BE49-F238E27FC236}">
                <a16:creationId xmlns:a16="http://schemas.microsoft.com/office/drawing/2014/main" id="{7A398ED2-00C0-4A0A-A624-E55C83EC84B8}"/>
              </a:ext>
            </a:extLst>
          </p:cNvPr>
          <p:cNvSpPr/>
          <p:nvPr/>
        </p:nvSpPr>
        <p:spPr>
          <a:xfrm>
            <a:off x="8648470" y="3729027"/>
            <a:ext cx="250148" cy="130623"/>
          </a:xfrm>
          <a:prstGeom prst="roundRect">
            <a:avLst>
              <a:gd name="adj" fmla="val 30358"/>
            </a:avLst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459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069 L 0.00065 0.1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058748-68AD-4F0A-822E-2B16A7A0B3DD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-8464" y="-189102"/>
            <a:ext cx="11834813" cy="636248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55F398-B0C0-4C99-879E-85A60AB3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5406C9A0-B844-4BBA-8C37-97C61B7B4739}"/>
              </a:ext>
            </a:extLst>
          </p:cNvPr>
          <p:cNvSpPr txBox="1">
            <a:spLocks/>
          </p:cNvSpPr>
          <p:nvPr/>
        </p:nvSpPr>
        <p:spPr bwMode="gray">
          <a:xfrm>
            <a:off x="11182108" y="6400828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 lvl="0">
              <a:defRPr lang="nl-NL"/>
            </a:defPPr>
            <a:lvl1pPr marL="0" lvl="1" algn="ctr" defTabSz="9144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18802B-E4C7-4B2D-B37A-6B7CC3C134EA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D953541B-5668-41C9-922C-21A01C73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00" y="587198"/>
            <a:ext cx="11210000" cy="648000"/>
          </a:xfrm>
        </p:spPr>
        <p:txBody>
          <a:bodyPr/>
          <a:lstStyle/>
          <a:p>
            <a:pPr algn="ctr"/>
            <a:r>
              <a:rPr lang="nl-NL" dirty="0"/>
              <a:t>Uw pensioen anders verdelen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B812574-1B97-4A9E-8390-C5D812686327}"/>
              </a:ext>
            </a:extLst>
          </p:cNvPr>
          <p:cNvSpPr/>
          <p:nvPr/>
        </p:nvSpPr>
        <p:spPr>
          <a:xfrm>
            <a:off x="2987448" y="2314711"/>
            <a:ext cx="1765300" cy="2935287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15" name="Tekstvak 7">
            <a:extLst>
              <a:ext uri="{FF2B5EF4-FFF2-40B4-BE49-F238E27FC236}">
                <a16:creationId xmlns:a16="http://schemas.microsoft.com/office/drawing/2014/main" id="{60A86FD2-C6CF-4F3A-B029-A5FD66BF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748" y="3789498"/>
            <a:ext cx="814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Salaris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99BA2ED2-A906-4C6F-B6B9-6CCB70D9DEC1}"/>
              </a:ext>
            </a:extLst>
          </p:cNvPr>
          <p:cNvSpPr/>
          <p:nvPr/>
        </p:nvSpPr>
        <p:spPr>
          <a:xfrm>
            <a:off x="6194198" y="4473711"/>
            <a:ext cx="1784350" cy="776287"/>
          </a:xfrm>
          <a:prstGeom prst="rect">
            <a:avLst/>
          </a:prstGeom>
          <a:solidFill>
            <a:srgbClr val="CCD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17" name="Tekstvak 10">
            <a:extLst>
              <a:ext uri="{FF2B5EF4-FFF2-40B4-BE49-F238E27FC236}">
                <a16:creationId xmlns:a16="http://schemas.microsoft.com/office/drawing/2014/main" id="{44C64FA9-D910-4017-A2FE-E0F64C4AD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360" y="4743586"/>
            <a:ext cx="676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rgbClr val="0057A3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AOW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F7557C2-31DE-4DEA-B49E-DBA6631ECCB4}"/>
              </a:ext>
            </a:extLst>
          </p:cNvPr>
          <p:cNvSpPr/>
          <p:nvPr/>
        </p:nvSpPr>
        <p:spPr>
          <a:xfrm>
            <a:off x="4822598" y="3319598"/>
            <a:ext cx="1295400" cy="1892300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A917FCE4-22B3-4A1F-86B4-18224466D641}"/>
              </a:ext>
            </a:extLst>
          </p:cNvPr>
          <p:cNvSpPr/>
          <p:nvPr/>
        </p:nvSpPr>
        <p:spPr>
          <a:xfrm>
            <a:off x="6030685" y="3318011"/>
            <a:ext cx="1947863" cy="1084262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22" name="Tekstvak 17">
            <a:extLst>
              <a:ext uri="{FF2B5EF4-FFF2-40B4-BE49-F238E27FC236}">
                <a16:creationId xmlns:a16="http://schemas.microsoft.com/office/drawing/2014/main" id="{2E64B428-3AC1-4D2C-8CA3-988EE909A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410" y="3543436"/>
            <a:ext cx="1601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ABP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KeuzePensioen</a:t>
            </a:r>
          </a:p>
        </p:txBody>
      </p:sp>
      <p:pic>
        <p:nvPicPr>
          <p:cNvPr id="23" name="Afbeelding 5">
            <a:extLst>
              <a:ext uri="{FF2B5EF4-FFF2-40B4-BE49-F238E27FC236}">
                <a16:creationId xmlns:a16="http://schemas.microsoft.com/office/drawing/2014/main" id="{99BF0748-D55B-4F05-A523-BF4E8A015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310" y="2175011"/>
            <a:ext cx="5392738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hthoek 28">
            <a:extLst>
              <a:ext uri="{FF2B5EF4-FFF2-40B4-BE49-F238E27FC236}">
                <a16:creationId xmlns:a16="http://schemas.microsoft.com/office/drawing/2014/main" id="{A5C32BC4-6F3E-44E3-BCBD-906530A42275}"/>
              </a:ext>
            </a:extLst>
          </p:cNvPr>
          <p:cNvSpPr/>
          <p:nvPr/>
        </p:nvSpPr>
        <p:spPr>
          <a:xfrm>
            <a:off x="4822598" y="2692536"/>
            <a:ext cx="1208087" cy="784225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8AF3AB44-0B57-4382-9365-73CDD71DA3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685" y="3066033"/>
            <a:ext cx="1947863" cy="29445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E7BF740-7409-4C89-4BD5-AACEA79A3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652" y="5471544"/>
            <a:ext cx="809625" cy="51435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901D821-4CCD-BA75-3887-85860F94D6A3}"/>
              </a:ext>
            </a:extLst>
          </p:cNvPr>
          <p:cNvSpPr txBox="1"/>
          <p:nvPr/>
        </p:nvSpPr>
        <p:spPr>
          <a:xfrm>
            <a:off x="4613464" y="540361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395232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5">
            <a:extLst>
              <a:ext uri="{FF2B5EF4-FFF2-40B4-BE49-F238E27FC236}">
                <a16:creationId xmlns:a16="http://schemas.microsoft.com/office/drawing/2014/main" id="{99BF0748-D55B-4F05-A523-BF4E8A015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24" y="2544549"/>
            <a:ext cx="5392738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058748-68AD-4F0A-822E-2B16A7A0B3DD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-8464" y="-189102"/>
            <a:ext cx="11834813" cy="636248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55F398-B0C0-4C99-879E-85A60AB3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5406C9A0-B844-4BBA-8C37-97C61B7B4739}"/>
              </a:ext>
            </a:extLst>
          </p:cNvPr>
          <p:cNvSpPr txBox="1">
            <a:spLocks/>
          </p:cNvSpPr>
          <p:nvPr/>
        </p:nvSpPr>
        <p:spPr bwMode="gray">
          <a:xfrm>
            <a:off x="11182108" y="6400828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 lvl="0">
              <a:defRPr lang="nl-NL"/>
            </a:defPPr>
            <a:lvl1pPr marL="0" lvl="1" algn="ctr" defTabSz="9144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18802B-E4C7-4B2D-B37A-6B7CC3C134EA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B812574-1B97-4A9E-8390-C5D812686327}"/>
              </a:ext>
            </a:extLst>
          </p:cNvPr>
          <p:cNvSpPr/>
          <p:nvPr/>
        </p:nvSpPr>
        <p:spPr>
          <a:xfrm>
            <a:off x="696000" y="2544549"/>
            <a:ext cx="1765300" cy="2935287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15" name="Tekstvak 7">
            <a:extLst>
              <a:ext uri="{FF2B5EF4-FFF2-40B4-BE49-F238E27FC236}">
                <a16:creationId xmlns:a16="http://schemas.microsoft.com/office/drawing/2014/main" id="{60A86FD2-C6CF-4F3A-B029-A5FD66BF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300" y="4019336"/>
            <a:ext cx="814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Salaris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99BA2ED2-A906-4C6F-B6B9-6CCB70D9DEC1}"/>
              </a:ext>
            </a:extLst>
          </p:cNvPr>
          <p:cNvSpPr/>
          <p:nvPr/>
        </p:nvSpPr>
        <p:spPr>
          <a:xfrm>
            <a:off x="3902750" y="4703549"/>
            <a:ext cx="1784350" cy="776287"/>
          </a:xfrm>
          <a:prstGeom prst="rect">
            <a:avLst/>
          </a:prstGeom>
          <a:solidFill>
            <a:srgbClr val="CCD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17" name="Tekstvak 10">
            <a:extLst>
              <a:ext uri="{FF2B5EF4-FFF2-40B4-BE49-F238E27FC236}">
                <a16:creationId xmlns:a16="http://schemas.microsoft.com/office/drawing/2014/main" id="{44C64FA9-D910-4017-A2FE-E0F64C4AD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667" y="4938899"/>
            <a:ext cx="676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 dirty="0">
                <a:solidFill>
                  <a:srgbClr val="0057A3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AOW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F7557C2-31DE-4DEA-B49E-DBA6631ECCB4}"/>
              </a:ext>
            </a:extLst>
          </p:cNvPr>
          <p:cNvSpPr/>
          <p:nvPr/>
        </p:nvSpPr>
        <p:spPr>
          <a:xfrm>
            <a:off x="2531150" y="3549436"/>
            <a:ext cx="1295400" cy="1892300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A917FCE4-22B3-4A1F-86B4-18224466D641}"/>
              </a:ext>
            </a:extLst>
          </p:cNvPr>
          <p:cNvSpPr/>
          <p:nvPr/>
        </p:nvSpPr>
        <p:spPr>
          <a:xfrm>
            <a:off x="3820993" y="3549436"/>
            <a:ext cx="1947863" cy="1084262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sp>
        <p:nvSpPr>
          <p:cNvPr id="22" name="Tekstvak 17">
            <a:extLst>
              <a:ext uri="{FF2B5EF4-FFF2-40B4-BE49-F238E27FC236}">
                <a16:creationId xmlns:a16="http://schemas.microsoft.com/office/drawing/2014/main" id="{2E64B428-3AC1-4D2C-8CA3-988EE909A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962" y="3773274"/>
            <a:ext cx="1601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ABP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KeuzePensioen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A5C32BC4-6F3E-44E3-BCBD-906530A42275}"/>
              </a:ext>
            </a:extLst>
          </p:cNvPr>
          <p:cNvSpPr/>
          <p:nvPr/>
        </p:nvSpPr>
        <p:spPr>
          <a:xfrm>
            <a:off x="2531150" y="2922374"/>
            <a:ext cx="1208087" cy="784225"/>
          </a:xfrm>
          <a:prstGeom prst="rect">
            <a:avLst/>
          </a:prstGeom>
          <a:solidFill>
            <a:srgbClr val="005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ECEDEE"/>
              </a:solidFill>
            </a:endParaRP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8AF3AB44-0B57-4382-9365-73CDD71DA3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685" y="3066033"/>
            <a:ext cx="1947863" cy="294456"/>
          </a:xfrm>
          <a:prstGeom prst="rect">
            <a:avLst/>
          </a:prstGeom>
        </p:spPr>
      </p:pic>
      <p:sp>
        <p:nvSpPr>
          <p:cNvPr id="24" name="Titel 2">
            <a:extLst>
              <a:ext uri="{FF2B5EF4-FFF2-40B4-BE49-F238E27FC236}">
                <a16:creationId xmlns:a16="http://schemas.microsoft.com/office/drawing/2014/main" id="{289F5F4C-A0A6-4A8D-A7D0-52BE990B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305441"/>
            <a:ext cx="10800000" cy="1080000"/>
          </a:xfrm>
        </p:spPr>
        <p:txBody>
          <a:bodyPr/>
          <a:lstStyle/>
          <a:p>
            <a:pPr algn="ctr"/>
            <a:r>
              <a:rPr lang="nl-NL" dirty="0"/>
              <a:t>Nieuwe mogelijkheid vervroegd uittreden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A71D0D3E-5363-4929-9854-1E5223CA1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150" y="4333661"/>
            <a:ext cx="1295400" cy="1106022"/>
          </a:xfrm>
          <a:prstGeom prst="rect">
            <a:avLst/>
          </a:prstGeom>
        </p:spPr>
      </p:pic>
      <p:sp>
        <p:nvSpPr>
          <p:cNvPr id="27" name="Tekstvak 7">
            <a:extLst>
              <a:ext uri="{FF2B5EF4-FFF2-40B4-BE49-F238E27FC236}">
                <a16:creationId xmlns:a16="http://schemas.microsoft.com/office/drawing/2014/main" id="{7F741F88-1657-4FDC-8C30-CB86BB966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245" y="4753138"/>
            <a:ext cx="5893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dirty="0">
                <a:solidFill>
                  <a:schemeClr val="bg1"/>
                </a:solidFill>
                <a:latin typeface="Rockwell" panose="02060603020205020403" pitchFamily="18" charset="77"/>
                <a:ea typeface="Rockwell" panose="02060603020205020403" pitchFamily="18" charset="77"/>
                <a:cs typeface="Rockwell" panose="02060603020205020403" pitchFamily="18" charset="77"/>
              </a:rPr>
              <a:t>RVU</a:t>
            </a:r>
          </a:p>
        </p:txBody>
      </p:sp>
      <p:sp>
        <p:nvSpPr>
          <p:cNvPr id="30" name="Tijdelijke aanduiding voor inhoud 3">
            <a:extLst>
              <a:ext uri="{FF2B5EF4-FFF2-40B4-BE49-F238E27FC236}">
                <a16:creationId xmlns:a16="http://schemas.microsoft.com/office/drawing/2014/main" id="{A2815551-6148-4F36-9EC7-4428F0A04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308" y="1385441"/>
            <a:ext cx="5289892" cy="5020167"/>
          </a:xfrm>
        </p:spPr>
        <p:txBody>
          <a:bodyPr numCol="1"/>
          <a:lstStyle/>
          <a:p>
            <a:r>
              <a:rPr lang="nl-NL" b="1" dirty="0"/>
              <a:t>Regeling (zware) beroepen/ vertrekregeling</a:t>
            </a:r>
            <a:br>
              <a:rPr lang="nl-NL" b="1" dirty="0"/>
            </a:br>
            <a:endParaRPr lang="nl-NL" i="1" dirty="0"/>
          </a:p>
          <a:p>
            <a:pPr lvl="2"/>
            <a:r>
              <a:rPr lang="nl-NL" dirty="0"/>
              <a:t>Tijdelijke vrijstelling 5 jaar (2021-2025)</a:t>
            </a:r>
          </a:p>
          <a:p>
            <a:pPr lvl="3"/>
            <a:r>
              <a:rPr lang="nl-NL" dirty="0"/>
              <a:t>Geen RVU heffing over max. € 26.184/ jaar (2024)</a:t>
            </a:r>
          </a:p>
          <a:p>
            <a:pPr lvl="4"/>
            <a:r>
              <a:rPr lang="nl-NL" dirty="0"/>
              <a:t>Is strafheffing voor werkgever</a:t>
            </a:r>
          </a:p>
          <a:p>
            <a:pPr lvl="4"/>
            <a:r>
              <a:rPr lang="nl-NL" dirty="0"/>
              <a:t>Max bedrag = netto alleenstaande AOW</a:t>
            </a:r>
          </a:p>
          <a:p>
            <a:pPr lvl="7"/>
            <a:r>
              <a:rPr lang="nl-NL" dirty="0"/>
              <a:t>( € 2.182 bruto per maand)</a:t>
            </a:r>
          </a:p>
          <a:p>
            <a:pPr lvl="4"/>
            <a:r>
              <a:rPr lang="nl-NL" dirty="0"/>
              <a:t>Combinatie (deeltijd)pensioen</a:t>
            </a:r>
          </a:p>
          <a:p>
            <a:pPr lvl="3"/>
            <a:r>
              <a:rPr lang="nl-NL" dirty="0"/>
              <a:t>Max. 3 jaar vrijstelling: binnen 3 jaar AOW-leeftijd</a:t>
            </a:r>
          </a:p>
          <a:p>
            <a:pPr marL="216000" lvl="3" indent="0">
              <a:buNone/>
            </a:pPr>
            <a:endParaRPr lang="nl-NL" dirty="0"/>
          </a:p>
          <a:p>
            <a:pPr lvl="2"/>
            <a:r>
              <a:rPr lang="nl-NL" dirty="0"/>
              <a:t>Generieke regeling of maatwerk</a:t>
            </a:r>
          </a:p>
          <a:p>
            <a:pPr lvl="3"/>
            <a:r>
              <a:rPr lang="nl-NL" dirty="0"/>
              <a:t>Keuze werkgever</a:t>
            </a:r>
          </a:p>
          <a:p>
            <a:pPr lvl="3"/>
            <a:r>
              <a:rPr lang="nl-NL" dirty="0"/>
              <a:t>CAO onderhandelingen?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0C8AEDF-6201-4FE9-B008-36CCE8DA7242}"/>
              </a:ext>
            </a:extLst>
          </p:cNvPr>
          <p:cNvSpPr txBox="1"/>
          <p:nvPr/>
        </p:nvSpPr>
        <p:spPr>
          <a:xfrm>
            <a:off x="2063938" y="5557366"/>
            <a:ext cx="934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50000"/>
                  </a:schemeClr>
                </a:solidFill>
              </a:rPr>
              <a:t>3 jr &lt; AOW</a:t>
            </a:r>
          </a:p>
        </p:txBody>
      </p:sp>
    </p:spTree>
    <p:extLst>
      <p:ext uri="{BB962C8B-B14F-4D97-AF65-F5344CB8AC3E}">
        <p14:creationId xmlns:p14="http://schemas.microsoft.com/office/powerpoint/2010/main" val="27684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E50F5F1-EE08-4812-8C62-6D322687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B28964-3B80-409C-9AAC-11809ADE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50" y="474171"/>
            <a:ext cx="5148000" cy="1080000"/>
          </a:xfrm>
        </p:spPr>
        <p:txBody>
          <a:bodyPr/>
          <a:lstStyle/>
          <a:p>
            <a:r>
              <a:rPr lang="nl-NL" dirty="0"/>
              <a:t>MijnABP:</a:t>
            </a:r>
            <a:br>
              <a:rPr lang="nl-NL" dirty="0"/>
            </a:br>
            <a:r>
              <a:rPr lang="nl-NL" dirty="0"/>
              <a:t>uw eigen digitale</a:t>
            </a:r>
            <a:br>
              <a:rPr lang="nl-NL" dirty="0"/>
            </a:br>
            <a:r>
              <a:rPr lang="nl-NL" dirty="0"/>
              <a:t>omgeving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A32CF0A-3F5C-4DDF-80CA-DE18380D7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050" y="2905375"/>
            <a:ext cx="5146675" cy="3028894"/>
          </a:xfrm>
        </p:spPr>
        <p:txBody>
          <a:bodyPr/>
          <a:lstStyle/>
          <a:p>
            <a:pPr lvl="2"/>
            <a:r>
              <a:rPr lang="nl-NL" dirty="0"/>
              <a:t>Uw pensioenzaken eenvoudig </a:t>
            </a:r>
            <a:br>
              <a:rPr lang="nl-NL" dirty="0"/>
            </a:br>
            <a:r>
              <a:rPr lang="nl-NL" dirty="0"/>
              <a:t>online regelen</a:t>
            </a:r>
          </a:p>
          <a:p>
            <a:pPr lvl="3"/>
            <a:r>
              <a:rPr lang="nl-NL" dirty="0"/>
              <a:t>Bekijk uw actueel pensioenoverzicht</a:t>
            </a:r>
          </a:p>
          <a:p>
            <a:pPr lvl="3"/>
            <a:r>
              <a:rPr lang="nl-NL" dirty="0"/>
              <a:t>Maak gebruik van uw keuze-vrijheid en bereken uw pensioen</a:t>
            </a:r>
          </a:p>
          <a:p>
            <a:pPr lvl="3"/>
            <a:endParaRPr lang="nl-NL" dirty="0"/>
          </a:p>
          <a:p>
            <a:pPr lvl="2"/>
            <a:r>
              <a:rPr lang="nl-NL" dirty="0"/>
              <a:t>Ga naar onze website</a:t>
            </a:r>
          </a:p>
          <a:p>
            <a:pPr lvl="2"/>
            <a:r>
              <a:rPr lang="nl-NL" dirty="0"/>
              <a:t>En log in met uw DigiD</a:t>
            </a:r>
          </a:p>
          <a:p>
            <a:endParaRPr lang="nl-NL" dirty="0"/>
          </a:p>
        </p:txBody>
      </p:sp>
      <p:pic>
        <p:nvPicPr>
          <p:cNvPr id="6" name="Afbeelding 1">
            <a:extLst>
              <a:ext uri="{FF2B5EF4-FFF2-40B4-BE49-F238E27FC236}">
                <a16:creationId xmlns:a16="http://schemas.microsoft.com/office/drawing/2014/main" id="{C462DC78-D764-4359-8588-5B25C3E3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065" y="1532644"/>
            <a:ext cx="414337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2" descr="laptop.emf">
            <a:extLst>
              <a:ext uri="{FF2B5EF4-FFF2-40B4-BE49-F238E27FC236}">
                <a16:creationId xmlns:a16="http://schemas.microsoft.com/office/drawing/2014/main" id="{583F4CC4-91E4-4F00-AE4A-75A6CB0F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6908" y="1665347"/>
            <a:ext cx="53340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228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Afbeelding met Website&#10;&#10;Automatisch gegenereerde beschrijving">
            <a:extLst>
              <a:ext uri="{FF2B5EF4-FFF2-40B4-BE49-F238E27FC236}">
                <a16:creationId xmlns:a16="http://schemas.microsoft.com/office/drawing/2014/main" id="{39DE5E89-CC2E-947C-A95A-888DC14A9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653" y="68263"/>
            <a:ext cx="7107669" cy="6254750"/>
          </a:xfrm>
          <a:prstGeom prst="rect">
            <a:avLst/>
          </a:prstGeom>
          <a:noFill/>
        </p:spPr>
      </p:pic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046B4F38-4C59-410A-A947-2B3F36B930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82108" y="6400828"/>
            <a:ext cx="3888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55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E22040-4297-4168-8EB6-4E7063A4D4C8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 rot="10800000">
            <a:off x="2362500" y="1944417"/>
            <a:ext cx="4682025" cy="269286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AB47C4-F138-4FA3-9241-B1DC381F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CA5BB18-B107-4A81-93A3-76C44530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989" y="1375911"/>
            <a:ext cx="4341501" cy="3484606"/>
          </a:xfrm>
        </p:spPr>
        <p:txBody>
          <a:bodyPr/>
          <a:lstStyle/>
          <a:p>
            <a:r>
              <a:rPr lang="nl-NL" sz="7200" dirty="0"/>
              <a:t>Welkom!</a:t>
            </a:r>
            <a:br>
              <a:rPr lang="nl-NL" dirty="0"/>
            </a:br>
            <a:r>
              <a:rPr lang="nl-NL" dirty="0"/>
              <a:t>Goed dat u er bent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6A5EF3-1667-474D-879A-B79AE72ED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952000"/>
            <a:ext cx="1930400" cy="2856433"/>
          </a:xfrm>
          <a:prstGeom prst="rect">
            <a:avLst/>
          </a:prstGeom>
        </p:spPr>
      </p:pic>
      <p:pic>
        <p:nvPicPr>
          <p:cNvPr id="7" name="Afbeelding 6" descr="vrouw3_a.emf">
            <a:extLst>
              <a:ext uri="{FF2B5EF4-FFF2-40B4-BE49-F238E27FC236}">
                <a16:creationId xmlns:a16="http://schemas.microsoft.com/office/drawing/2014/main" id="{31B792FE-058F-46A7-B5EF-597EA8EAA3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104000"/>
            <a:ext cx="2239070" cy="2069381"/>
          </a:xfrm>
          <a:prstGeom prst="rect">
            <a:avLst/>
          </a:prstGeom>
        </p:spPr>
      </p:pic>
      <p:grpSp>
        <p:nvGrpSpPr>
          <p:cNvPr id="8" name="Groeperen 8">
            <a:extLst>
              <a:ext uri="{FF2B5EF4-FFF2-40B4-BE49-F238E27FC236}">
                <a16:creationId xmlns:a16="http://schemas.microsoft.com/office/drawing/2014/main" id="{8850C7E4-E990-4856-BCD8-8E5BFC0AA66D}"/>
              </a:ext>
            </a:extLst>
          </p:cNvPr>
          <p:cNvGrpSpPr/>
          <p:nvPr/>
        </p:nvGrpSpPr>
        <p:grpSpPr>
          <a:xfrm>
            <a:off x="9995288" y="922789"/>
            <a:ext cx="2146589" cy="4151924"/>
            <a:chOff x="5887915" y="0"/>
            <a:chExt cx="2146589" cy="415192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19E73E2-75AB-4725-91E6-52D181281026}"/>
                </a:ext>
              </a:extLst>
            </p:cNvPr>
            <p:cNvSpPr/>
            <p:nvPr/>
          </p:nvSpPr>
          <p:spPr>
            <a:xfrm>
              <a:off x="5926015" y="0"/>
              <a:ext cx="2058377" cy="4151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zo kiest u uw pensioen.emf">
              <a:extLst>
                <a:ext uri="{FF2B5EF4-FFF2-40B4-BE49-F238E27FC236}">
                  <a16:creationId xmlns:a16="http://schemas.microsoft.com/office/drawing/2014/main" id="{A60A2A35-C741-422B-90B3-4ED397983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7368" y="1371600"/>
              <a:ext cx="1527907" cy="996461"/>
            </a:xfrm>
            <a:prstGeom prst="rect">
              <a:avLst/>
            </a:prstGeom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24A85D3E-94C7-400C-BC4D-B1495B5F659C}"/>
                </a:ext>
              </a:extLst>
            </p:cNvPr>
            <p:cNvSpPr/>
            <p:nvPr/>
          </p:nvSpPr>
          <p:spPr>
            <a:xfrm>
              <a:off x="5887915" y="2799762"/>
              <a:ext cx="2146589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  <a:t>Zo kiest u </a:t>
              </a:r>
              <a:b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</a:br>
              <a: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  <a:t>uw pensioen</a:t>
              </a:r>
            </a:p>
          </p:txBody>
        </p:sp>
      </p:grpSp>
      <p:grpSp>
        <p:nvGrpSpPr>
          <p:cNvPr id="12" name="Groeperen 17">
            <a:extLst>
              <a:ext uri="{FF2B5EF4-FFF2-40B4-BE49-F238E27FC236}">
                <a16:creationId xmlns:a16="http://schemas.microsoft.com/office/drawing/2014/main" id="{DD62B4E4-CE35-4934-A8E9-09FFD9CBA106}"/>
              </a:ext>
            </a:extLst>
          </p:cNvPr>
          <p:cNvGrpSpPr/>
          <p:nvPr/>
        </p:nvGrpSpPr>
        <p:grpSpPr>
          <a:xfrm>
            <a:off x="7682911" y="922789"/>
            <a:ext cx="2146589" cy="4151924"/>
            <a:chOff x="3499338" y="0"/>
            <a:chExt cx="2146589" cy="4151924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F3DAAD1-D058-47E0-83E5-1D31590CB0C1}"/>
                </a:ext>
              </a:extLst>
            </p:cNvPr>
            <p:cNvSpPr/>
            <p:nvPr/>
          </p:nvSpPr>
          <p:spPr>
            <a:xfrm>
              <a:off x="3529622" y="0"/>
              <a:ext cx="2058377" cy="4151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zo bouwt u pensioen op.emf">
              <a:extLst>
                <a:ext uri="{FF2B5EF4-FFF2-40B4-BE49-F238E27FC236}">
                  <a16:creationId xmlns:a16="http://schemas.microsoft.com/office/drawing/2014/main" id="{D992AE34-9ED4-40DA-BF8F-E5A17A50C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5331" y="781539"/>
              <a:ext cx="1213429" cy="1914769"/>
            </a:xfrm>
            <a:prstGeom prst="rect">
              <a:avLst/>
            </a:prstGeom>
          </p:spPr>
        </p:pic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DEA13049-75B0-4582-BA13-0DE64EE038CF}"/>
                </a:ext>
              </a:extLst>
            </p:cNvPr>
            <p:cNvSpPr/>
            <p:nvPr/>
          </p:nvSpPr>
          <p:spPr>
            <a:xfrm>
              <a:off x="3499338" y="2799762"/>
              <a:ext cx="2146589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1600" b="1" dirty="0">
                  <a:solidFill>
                    <a:srgbClr val="0057A3"/>
                  </a:solidFill>
                  <a:latin typeface="Arial"/>
                  <a:cs typeface="Arial"/>
                </a:rPr>
                <a:t>Zo bouwt u pensioen op</a:t>
              </a:r>
            </a:p>
          </p:txBody>
        </p:sp>
      </p:grpSp>
      <p:pic>
        <p:nvPicPr>
          <p:cNvPr id="16" name="Afbeelding 15" descr="vrouw3_b.emf">
            <a:extLst>
              <a:ext uri="{FF2B5EF4-FFF2-40B4-BE49-F238E27FC236}">
                <a16:creationId xmlns:a16="http://schemas.microsoft.com/office/drawing/2014/main" id="{66E6886D-421C-4B0E-8B1D-D1EC76D39FC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104000"/>
            <a:ext cx="2239069" cy="2069379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A0CA49BD-8C51-4DBD-A30A-141BEE70EDB6}"/>
              </a:ext>
            </a:extLst>
          </p:cNvPr>
          <p:cNvSpPr/>
          <p:nvPr/>
        </p:nvSpPr>
        <p:spPr>
          <a:xfrm>
            <a:off x="9771572" y="1514851"/>
            <a:ext cx="2159893" cy="320672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9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6" descr="Afbeelding met Website&#10;&#10;Automatisch gegenereerde beschrijving">
            <a:extLst>
              <a:ext uri="{FF2B5EF4-FFF2-40B4-BE49-F238E27FC236}">
                <a16:creationId xmlns:a16="http://schemas.microsoft.com/office/drawing/2014/main" id="{8E88A38F-A4CA-058B-13E2-F6B1ADFF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370" y="68263"/>
            <a:ext cx="7380235" cy="6254750"/>
          </a:xfrm>
          <a:prstGeom prst="rect">
            <a:avLst/>
          </a:prstGeom>
          <a:noFill/>
        </p:spPr>
      </p:pic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046B4F38-4C59-410A-A947-2B3F36B930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043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20CD1F6-16AB-4DC9-AF5D-0942062703ED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2" name="Tijdelijke aanduiding voor dianummer 2">
            <a:extLst>
              <a:ext uri="{FF2B5EF4-FFF2-40B4-BE49-F238E27FC236}">
                <a16:creationId xmlns:a16="http://schemas.microsoft.com/office/drawing/2014/main" id="{3629DC6F-A3F1-4D72-806E-C87FDD66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31</a:t>
            </a:fld>
            <a:endParaRPr lang="nl-NL" noProof="1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719327B-890A-17AB-7C11-D2B2E0911648}"/>
              </a:ext>
            </a:extLst>
          </p:cNvPr>
          <p:cNvSpPr txBox="1">
            <a:spLocks/>
          </p:cNvSpPr>
          <p:nvPr/>
        </p:nvSpPr>
        <p:spPr>
          <a:xfrm>
            <a:off x="613665" y="55755"/>
            <a:ext cx="6518312" cy="607432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27000"/>
              </a:lnSpc>
              <a:spcBef>
                <a:spcPts val="2500"/>
              </a:spcBef>
              <a:buClr>
                <a:schemeClr val="accent3"/>
              </a:buClr>
              <a:buFontTx/>
              <a:buNone/>
              <a:defRPr lang="nl-NL" sz="17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Tx/>
              <a:buBlip>
                <a:blip r:embed="rId3"/>
              </a:buBlip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‒"/>
              <a:defRPr lang="nl-NL" sz="1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0" algn="l" defTabSz="914400" rtl="0" eaLnBrk="1" latinLnBrk="0" hangingPunct="1">
              <a:lnSpc>
                <a:spcPct val="127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0" algn="l" defTabSz="914400" rtl="0" eaLnBrk="1" latinLnBrk="0" hangingPunct="1">
              <a:lnSpc>
                <a:spcPct val="127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0" algn="l" defTabSz="914400" rtl="0" eaLnBrk="1" latinLnBrk="0" hangingPunct="1">
              <a:lnSpc>
                <a:spcPct val="127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>
                <a:solidFill>
                  <a:srgbClr val="009CBD"/>
                </a:solidFill>
                <a:latin typeface="Rockwell" panose="02060603020205020403" pitchFamily="18" charset="77"/>
              </a:rPr>
              <a:t>Op weg naar </a:t>
            </a:r>
            <a:r>
              <a:rPr lang="nl-NL" sz="1800" dirty="0">
                <a:solidFill>
                  <a:srgbClr val="0057A3"/>
                </a:solidFill>
                <a:latin typeface="Rockwell" panose="02060603020205020403" pitchFamily="18" charset="77"/>
              </a:rPr>
              <a:t>2027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E083AE-DFE5-54B5-F784-F29DC67EE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02" y="467954"/>
            <a:ext cx="11829065" cy="665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67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63AAD-F1EC-2F94-C1E3-7469F8FA9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4374E21-B222-8F7D-CF18-D8B4FC1651B9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solidFill>
            <a:srgbClr val="B2DFE8"/>
          </a:solidFill>
        </p:spPr>
        <p:txBody>
          <a:bodyPr/>
          <a:lstStyle/>
          <a:p>
            <a:endParaRPr lang="nl-NL" dirty="0">
              <a:solidFill>
                <a:srgbClr val="0057A3"/>
              </a:solidFill>
            </a:endParaRPr>
          </a:p>
        </p:txBody>
      </p:sp>
      <p:sp>
        <p:nvSpPr>
          <p:cNvPr id="32" name="Tijdelijke aanduiding voor dianummer 2">
            <a:extLst>
              <a:ext uri="{FF2B5EF4-FFF2-40B4-BE49-F238E27FC236}">
                <a16:creationId xmlns:a16="http://schemas.microsoft.com/office/drawing/2014/main" id="{92BD976F-94CD-203B-9FF1-893A4D79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32</a:t>
            </a:fld>
            <a:endParaRPr lang="nl-NL" noProof="1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A91D90F-B902-C138-B8DF-79991448139B}"/>
              </a:ext>
            </a:extLst>
          </p:cNvPr>
          <p:cNvSpPr txBox="1">
            <a:spLocks/>
          </p:cNvSpPr>
          <p:nvPr/>
        </p:nvSpPr>
        <p:spPr>
          <a:xfrm>
            <a:off x="822421" y="596900"/>
            <a:ext cx="9849296" cy="741245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27000"/>
              </a:lnSpc>
              <a:spcBef>
                <a:spcPts val="2500"/>
              </a:spcBef>
              <a:buClr>
                <a:schemeClr val="accent3"/>
              </a:buClr>
              <a:buFontTx/>
              <a:buNone/>
              <a:defRPr lang="nl-NL" sz="17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Tx/>
              <a:buBlip>
                <a:blip r:embed="rId3"/>
              </a:buBlip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‒"/>
              <a:defRPr lang="nl-NL" sz="1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0" algn="l" defTabSz="914400" rtl="0" eaLnBrk="1" latinLnBrk="0" hangingPunct="1">
              <a:lnSpc>
                <a:spcPct val="127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0" algn="l" defTabSz="914400" rtl="0" eaLnBrk="1" latinLnBrk="0" hangingPunct="1">
              <a:lnSpc>
                <a:spcPct val="127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0" algn="l" defTabSz="914400" rtl="0" eaLnBrk="1" latinLnBrk="0" hangingPunct="1">
              <a:lnSpc>
                <a:spcPct val="127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7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rgbClr val="009CBD"/>
                </a:solidFill>
                <a:latin typeface="Rockwell" panose="02060603020205020403" pitchFamily="18" charset="77"/>
              </a:rPr>
              <a:t>De premie </a:t>
            </a:r>
            <a:r>
              <a:rPr lang="nl-NL" sz="2400" dirty="0">
                <a:solidFill>
                  <a:srgbClr val="0057A3"/>
                </a:solidFill>
                <a:latin typeface="Rockwell" panose="02060603020205020403" pitchFamily="18" charset="77"/>
              </a:rPr>
              <a:t>vormt de basis voor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324B95-4CCD-75CF-7CA1-A23A7E24F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53557" y="-719528"/>
            <a:ext cx="13996606" cy="78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75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5514B50-2CD8-42EB-B58A-495015E25930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Afbeelding 8">
            <a:extLst>
              <a:ext uri="{FF2B5EF4-FFF2-40B4-BE49-F238E27FC236}">
                <a16:creationId xmlns:a16="http://schemas.microsoft.com/office/drawing/2014/main" id="{9F19BAE6-F9E2-4C2D-8D39-8866A4E0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5192" y="374426"/>
            <a:ext cx="2203450" cy="2937933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2A007F6-154D-4348-BBF0-92047E2B20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-311478" y="1479390"/>
            <a:ext cx="1930400" cy="285643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E60C4C9-CAEF-4287-91F8-051926039647}"/>
              </a:ext>
            </a:extLst>
          </p:cNvPr>
          <p:cNvSpPr txBox="1"/>
          <p:nvPr/>
        </p:nvSpPr>
        <p:spPr>
          <a:xfrm>
            <a:off x="1104233" y="128077"/>
            <a:ext cx="285257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800" dirty="0">
                <a:solidFill>
                  <a:schemeClr val="bg1"/>
                </a:solidFill>
                <a:latin typeface="Rockwell"/>
                <a:ea typeface="Lucida Grande"/>
                <a:cs typeface="Rockwell"/>
              </a:rPr>
              <a:t>Wij staan </a:t>
            </a:r>
            <a:br>
              <a:rPr lang="nl-NL" sz="3800" dirty="0">
                <a:solidFill>
                  <a:schemeClr val="bg1"/>
                </a:solidFill>
                <a:latin typeface="Rockwell"/>
                <a:ea typeface="Lucida Grande"/>
                <a:cs typeface="Rockwell"/>
              </a:rPr>
            </a:br>
            <a:r>
              <a:rPr lang="nl-NL" sz="3800" dirty="0">
                <a:solidFill>
                  <a:schemeClr val="bg1"/>
                </a:solidFill>
                <a:latin typeface="Rockwell"/>
                <a:ea typeface="Lucida Grande"/>
                <a:cs typeface="Rockwell"/>
              </a:rPr>
              <a:t>voor u klaar</a:t>
            </a:r>
            <a:endParaRPr lang="nl-NL" sz="38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pic>
        <p:nvPicPr>
          <p:cNvPr id="11" name="Afbeelding 10" descr="vrouw3_bank.emf">
            <a:extLst>
              <a:ext uri="{FF2B5EF4-FFF2-40B4-BE49-F238E27FC236}">
                <a16:creationId xmlns:a16="http://schemas.microsoft.com/office/drawing/2014/main" id="{ED3EDEBB-9935-4E52-8B82-ED021A9C76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" y="3424004"/>
            <a:ext cx="2243716" cy="1223468"/>
          </a:xfrm>
          <a:prstGeom prst="rect">
            <a:avLst/>
          </a:prstGeom>
        </p:spPr>
      </p:pic>
      <p:pic>
        <p:nvPicPr>
          <p:cNvPr id="12" name="Afbeelding 11" descr="vrouw3_c.emf">
            <a:extLst>
              <a:ext uri="{FF2B5EF4-FFF2-40B4-BE49-F238E27FC236}">
                <a16:creationId xmlns:a16="http://schemas.microsoft.com/office/drawing/2014/main" id="{323AB491-530A-40F7-9D2B-68C5A8CAF1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197"/>
          <a:stretch/>
        </p:blipFill>
        <p:spPr>
          <a:xfrm>
            <a:off x="856104" y="1764073"/>
            <a:ext cx="2211881" cy="3847522"/>
          </a:xfrm>
          <a:prstGeom prst="rect">
            <a:avLst/>
          </a:prstGeom>
        </p:spPr>
      </p:pic>
      <p:pic>
        <p:nvPicPr>
          <p:cNvPr id="13" name="Afbeelding 12" descr="Screen.png">
            <a:extLst>
              <a:ext uri="{FF2B5EF4-FFF2-40B4-BE49-F238E27FC236}">
                <a16:creationId xmlns:a16="http://schemas.microsoft.com/office/drawing/2014/main" id="{6708C6CC-E1FD-4D7B-982A-E43B33317D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606" y="1479390"/>
            <a:ext cx="7370657" cy="350983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8B3C847-2E5C-4F7F-82D7-4794BD101CA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272" y="1064223"/>
            <a:ext cx="4600868" cy="3618196"/>
          </a:xfrm>
          <a:prstGeom prst="rect">
            <a:avLst/>
          </a:prstGeom>
        </p:spPr>
      </p:pic>
      <p:grpSp>
        <p:nvGrpSpPr>
          <p:cNvPr id="7" name="Groeperen 18">
            <a:extLst>
              <a:ext uri="{FF2B5EF4-FFF2-40B4-BE49-F238E27FC236}">
                <a16:creationId xmlns:a16="http://schemas.microsoft.com/office/drawing/2014/main" id="{C9C02ACF-3566-4AAD-85A3-8B87AAEC130D}"/>
              </a:ext>
            </a:extLst>
          </p:cNvPr>
          <p:cNvGrpSpPr/>
          <p:nvPr/>
        </p:nvGrpSpPr>
        <p:grpSpPr>
          <a:xfrm>
            <a:off x="3288164" y="2043797"/>
            <a:ext cx="2807836" cy="762000"/>
            <a:chOff x="1768469" y="1838771"/>
            <a:chExt cx="2807836" cy="762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1BB484B-D89E-4089-BFFA-A9A55E0970D4}"/>
                </a:ext>
              </a:extLst>
            </p:cNvPr>
            <p:cNvSpPr/>
            <p:nvPr/>
          </p:nvSpPr>
          <p:spPr>
            <a:xfrm>
              <a:off x="2026537" y="1838771"/>
              <a:ext cx="2549768" cy="762000"/>
            </a:xfrm>
            <a:prstGeom prst="rect">
              <a:avLst/>
            </a:prstGeom>
            <a:solidFill>
              <a:srgbClr val="0057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ECEDEE"/>
                </a:solidFill>
              </a:endParaRPr>
            </a:p>
          </p:txBody>
        </p:sp>
        <p:sp>
          <p:nvSpPr>
            <p:cNvPr id="9" name="Gelijkbenige driehoek 8">
              <a:extLst>
                <a:ext uri="{FF2B5EF4-FFF2-40B4-BE49-F238E27FC236}">
                  <a16:creationId xmlns:a16="http://schemas.microsoft.com/office/drawing/2014/main" id="{1A16F53B-4E0A-4926-84F9-D485F2E1120B}"/>
                </a:ext>
              </a:extLst>
            </p:cNvPr>
            <p:cNvSpPr/>
            <p:nvPr/>
          </p:nvSpPr>
          <p:spPr>
            <a:xfrm rot="16200000">
              <a:off x="1744215" y="2128260"/>
              <a:ext cx="351692" cy="303183"/>
            </a:xfrm>
            <a:prstGeom prst="triangle">
              <a:avLst>
                <a:gd name="adj" fmla="val 0"/>
              </a:avLst>
            </a:prstGeom>
            <a:solidFill>
              <a:srgbClr val="0057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FC83AF5-B35C-4BB2-B26E-5A966FFE628D}"/>
                </a:ext>
              </a:extLst>
            </p:cNvPr>
            <p:cNvSpPr/>
            <p:nvPr/>
          </p:nvSpPr>
          <p:spPr>
            <a:xfrm>
              <a:off x="2218602" y="1932478"/>
              <a:ext cx="21506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400" dirty="0">
                  <a:solidFill>
                    <a:srgbClr val="FFFFFF"/>
                  </a:solidFill>
                  <a:latin typeface="Arial"/>
                  <a:cs typeface="Arial"/>
                </a:rPr>
                <a:t>Kijk ook eens op</a:t>
              </a:r>
            </a:p>
            <a:p>
              <a:r>
                <a:rPr lang="nl-NL" sz="1400" dirty="0">
                  <a:solidFill>
                    <a:srgbClr val="FFFFFF"/>
                  </a:solidFill>
                  <a:latin typeface="Arial"/>
                  <a:cs typeface="Arial"/>
                </a:rPr>
                <a:t>mijnpensioenoverzicht.nl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61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058748-68AD-4F0A-822E-2B16A7A0B3DD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-8464" y="-189102"/>
            <a:ext cx="11834813" cy="636248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55F398-B0C0-4C99-879E-85A60AB3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D953541B-5668-41C9-922C-21A01C73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00" y="587198"/>
            <a:ext cx="11210000" cy="648000"/>
          </a:xfrm>
        </p:spPr>
        <p:txBody>
          <a:bodyPr/>
          <a:lstStyle/>
          <a:p>
            <a:pPr algn="ctr"/>
            <a:r>
              <a:rPr lang="nl-NL" dirty="0"/>
              <a:t>Pensioen: een huis met 3 verdiepingen</a:t>
            </a: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5406C9A0-B844-4BBA-8C37-97C61B7B4739}"/>
              </a:ext>
            </a:extLst>
          </p:cNvPr>
          <p:cNvSpPr txBox="1">
            <a:spLocks/>
          </p:cNvSpPr>
          <p:nvPr/>
        </p:nvSpPr>
        <p:spPr bwMode="gray">
          <a:xfrm>
            <a:off x="11182108" y="6400828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 lvl="0">
              <a:defRPr lang="nl-NL"/>
            </a:defPPr>
            <a:lvl1pPr marL="0" lvl="1" algn="ctr" defTabSz="9144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18802B-E4C7-4B2D-B37A-6B7CC3C134EA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7463751-F167-49EC-9C37-CCC7CC1CEB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952000"/>
            <a:ext cx="1930400" cy="2856433"/>
          </a:xfrm>
          <a:prstGeom prst="rect">
            <a:avLst/>
          </a:prstGeom>
        </p:spPr>
      </p:pic>
      <p:pic>
        <p:nvPicPr>
          <p:cNvPr id="23" name="Afbeelding 22" descr="vrouw3_b.emf">
            <a:extLst>
              <a:ext uri="{FF2B5EF4-FFF2-40B4-BE49-F238E27FC236}">
                <a16:creationId xmlns:a16="http://schemas.microsoft.com/office/drawing/2014/main" id="{668CF5A8-E4C3-4D0D-8C34-8F39467F7E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104000"/>
            <a:ext cx="2239069" cy="2069379"/>
          </a:xfrm>
          <a:prstGeom prst="rect">
            <a:avLst/>
          </a:prstGeom>
        </p:spPr>
      </p:pic>
      <p:pic>
        <p:nvPicPr>
          <p:cNvPr id="16" name="Afbeelding 15" descr="aow.emf">
            <a:extLst>
              <a:ext uri="{FF2B5EF4-FFF2-40B4-BE49-F238E27FC236}">
                <a16:creationId xmlns:a16="http://schemas.microsoft.com/office/drawing/2014/main" id="{A3AE2F2B-62EF-45DE-A71B-CCEB8FD951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117" y="3916516"/>
            <a:ext cx="2988000" cy="227221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63EEB5A-322F-426C-A4FB-8AAB32729A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118" y="3404360"/>
            <a:ext cx="2987998" cy="139927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2D6D736-CE2A-4A5E-925A-0DC0CCE2D7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804" y="1961192"/>
            <a:ext cx="3087566" cy="2097677"/>
          </a:xfrm>
          <a:prstGeom prst="rect">
            <a:avLst/>
          </a:prstGeom>
        </p:spPr>
      </p:pic>
      <p:pic>
        <p:nvPicPr>
          <p:cNvPr id="28" name="Afbeelding 27" descr="wolk-animated.gif">
            <a:extLst>
              <a:ext uri="{FF2B5EF4-FFF2-40B4-BE49-F238E27FC236}">
                <a16:creationId xmlns:a16="http://schemas.microsoft.com/office/drawing/2014/main" id="{BE79939F-455E-44E6-BCBA-75D60209F5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549" y="832780"/>
            <a:ext cx="2449550" cy="1463607"/>
          </a:xfrm>
          <a:prstGeom prst="rect">
            <a:avLst/>
          </a:prstGeom>
        </p:spPr>
      </p:pic>
      <p:pic>
        <p:nvPicPr>
          <p:cNvPr id="29" name="Afbeelding 28" descr="kraan1.emf">
            <a:extLst>
              <a:ext uri="{FF2B5EF4-FFF2-40B4-BE49-F238E27FC236}">
                <a16:creationId xmlns:a16="http://schemas.microsoft.com/office/drawing/2014/main" id="{A0E1E028-40AC-491C-A8AB-A0AFF74722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092"/>
          <a:stretch/>
        </p:blipFill>
        <p:spPr>
          <a:xfrm>
            <a:off x="1338250" y="1755804"/>
            <a:ext cx="4756690" cy="369602"/>
          </a:xfrm>
          <a:prstGeom prst="rect">
            <a:avLst/>
          </a:prstGeom>
        </p:spPr>
      </p:pic>
      <p:grpSp>
        <p:nvGrpSpPr>
          <p:cNvPr id="30" name="Groeperen 16">
            <a:extLst>
              <a:ext uri="{FF2B5EF4-FFF2-40B4-BE49-F238E27FC236}">
                <a16:creationId xmlns:a16="http://schemas.microsoft.com/office/drawing/2014/main" id="{A29A5686-EA1B-4A05-B9F7-AFEC27D69F7B}"/>
              </a:ext>
            </a:extLst>
          </p:cNvPr>
          <p:cNvGrpSpPr/>
          <p:nvPr/>
        </p:nvGrpSpPr>
        <p:grpSpPr>
          <a:xfrm>
            <a:off x="3936864" y="2045883"/>
            <a:ext cx="2553684" cy="1359763"/>
            <a:chOff x="2510694" y="391519"/>
            <a:chExt cx="2553684" cy="1359763"/>
          </a:xfrm>
        </p:grpSpPr>
        <p:pic>
          <p:nvPicPr>
            <p:cNvPr id="34" name="Afbeelding 33" descr="dak2.emf">
              <a:extLst>
                <a:ext uri="{FF2B5EF4-FFF2-40B4-BE49-F238E27FC236}">
                  <a16:creationId xmlns:a16="http://schemas.microsoft.com/office/drawing/2014/main" id="{4759677D-8251-4256-B321-B3E058BF4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3737"/>
            <a:stretch/>
          </p:blipFill>
          <p:spPr>
            <a:xfrm>
              <a:off x="2510694" y="682344"/>
              <a:ext cx="2553684" cy="1068938"/>
            </a:xfrm>
            <a:prstGeom prst="rect">
              <a:avLst/>
            </a:prstGeom>
          </p:spPr>
        </p:pic>
        <p:pic>
          <p:nvPicPr>
            <p:cNvPr id="35" name="Afbeelding 34" descr="kraan2.emf">
              <a:extLst>
                <a:ext uri="{FF2B5EF4-FFF2-40B4-BE49-F238E27FC236}">
                  <a16:creationId xmlns:a16="http://schemas.microsoft.com/office/drawing/2014/main" id="{D9BC2B61-E1E3-4017-A3CF-F9141F3A86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8445" b="78917"/>
            <a:stretch/>
          </p:blipFill>
          <p:spPr>
            <a:xfrm>
              <a:off x="2985939" y="391519"/>
              <a:ext cx="410108" cy="450267"/>
            </a:xfrm>
            <a:prstGeom prst="rect">
              <a:avLst/>
            </a:prstGeom>
          </p:spPr>
        </p:pic>
      </p:grpSp>
      <p:pic>
        <p:nvPicPr>
          <p:cNvPr id="36" name="Afbeelding 35" descr="dak2.emf">
            <a:extLst>
              <a:ext uri="{FF2B5EF4-FFF2-40B4-BE49-F238E27FC236}">
                <a16:creationId xmlns:a16="http://schemas.microsoft.com/office/drawing/2014/main" id="{DAADDBA2-3FD3-41D5-8C35-F5058040ED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37"/>
          <a:stretch/>
        </p:blipFill>
        <p:spPr>
          <a:xfrm>
            <a:off x="3936864" y="2333994"/>
            <a:ext cx="2553684" cy="1068938"/>
          </a:xfrm>
          <a:prstGeom prst="rect">
            <a:avLst/>
          </a:prstGeom>
        </p:spPr>
      </p:pic>
      <p:pic>
        <p:nvPicPr>
          <p:cNvPr id="37" name="Afbeelding 36" descr="kraan2.emf">
            <a:extLst>
              <a:ext uri="{FF2B5EF4-FFF2-40B4-BE49-F238E27FC236}">
                <a16:creationId xmlns:a16="http://schemas.microsoft.com/office/drawing/2014/main" id="{1F6B66F9-B77F-48A5-913B-2EBE4C87150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445" b="78917"/>
          <a:stretch/>
        </p:blipFill>
        <p:spPr>
          <a:xfrm>
            <a:off x="4412109" y="2043169"/>
            <a:ext cx="410108" cy="45026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A703190-A661-45B6-98E8-6B4FC9FE24DB}"/>
              </a:ext>
            </a:extLst>
          </p:cNvPr>
          <p:cNvSpPr txBox="1"/>
          <p:nvPr/>
        </p:nvSpPr>
        <p:spPr>
          <a:xfrm>
            <a:off x="4872584" y="2584023"/>
            <a:ext cx="155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  <a:t>Eigen </a:t>
            </a:r>
            <a:b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  <a:t>aanvullingen</a:t>
            </a:r>
          </a:p>
        </p:txBody>
      </p:sp>
    </p:spTree>
    <p:extLst>
      <p:ext uri="{BB962C8B-B14F-4D97-AF65-F5344CB8AC3E}">
        <p14:creationId xmlns:p14="http://schemas.microsoft.com/office/powerpoint/2010/main" val="162843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10"/>
                            </p:stCondLst>
                            <p:childTnLst>
                              <p:par>
                                <p:cTn id="4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10"/>
                            </p:stCondLst>
                            <p:childTnLst>
                              <p:par>
                                <p:cTn id="4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5A5C67F-68BA-4ABE-9743-C786052F1A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C0B235-5457-4853-9C57-AECCA990381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E84F0E-1B71-42D6-9CAF-89F3889B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BF8F247-6BC0-49CD-B438-EFB245CB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Wanneer krijg </a:t>
            </a:r>
            <a:br>
              <a:rPr lang="nl-NL" sz="3200" dirty="0"/>
            </a:br>
            <a:r>
              <a:rPr lang="nl-NL" sz="3200" dirty="0"/>
              <a:t>ik mijn AOW?</a:t>
            </a:r>
          </a:p>
        </p:txBody>
      </p:sp>
    </p:spTree>
    <p:extLst>
      <p:ext uri="{BB962C8B-B14F-4D97-AF65-F5344CB8AC3E}">
        <p14:creationId xmlns:p14="http://schemas.microsoft.com/office/powerpoint/2010/main" val="303286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EB1AFE-6127-4142-AFF1-4E163318BE6C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7179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11C550-6079-4E9F-9C64-68BE33A5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603631"/>
            <a:ext cx="10800000" cy="1080000"/>
          </a:xfrm>
        </p:spPr>
        <p:txBody>
          <a:bodyPr/>
          <a:lstStyle/>
          <a:p>
            <a:pPr algn="ctr"/>
            <a:r>
              <a:rPr lang="nl-NL" dirty="0"/>
              <a:t>Uw AOW-leeftijd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F8F000-1BFB-4394-B215-C3DAEF85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7E2B252-EBA3-4F84-A5BA-D30E01C0CF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490" y="2973349"/>
            <a:ext cx="2787865" cy="303634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1A5676A-B523-4D44-8F78-5247070FA0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952000"/>
            <a:ext cx="1930400" cy="2856433"/>
          </a:xfrm>
          <a:prstGeom prst="rect">
            <a:avLst/>
          </a:prstGeom>
        </p:spPr>
      </p:pic>
      <p:pic>
        <p:nvPicPr>
          <p:cNvPr id="16" name="Afbeelding 15" descr="vrouw3_b.emf">
            <a:extLst>
              <a:ext uri="{FF2B5EF4-FFF2-40B4-BE49-F238E27FC236}">
                <a16:creationId xmlns:a16="http://schemas.microsoft.com/office/drawing/2014/main" id="{58FD4195-341A-49BF-AF0F-88813D43D6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104000"/>
            <a:ext cx="2239069" cy="206937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6B0413B-C0F9-47BC-B294-A1D036E80F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490" y="2952000"/>
            <a:ext cx="2452893" cy="3036349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F448A65A-CE56-4A80-958E-BE594CFC189C}"/>
              </a:ext>
            </a:extLst>
          </p:cNvPr>
          <p:cNvSpPr/>
          <p:nvPr/>
        </p:nvSpPr>
        <p:spPr>
          <a:xfrm>
            <a:off x="2599069" y="3021317"/>
            <a:ext cx="2400222" cy="203258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76E6D48-2B68-403A-5C91-96067DFE2B54}"/>
              </a:ext>
            </a:extLst>
          </p:cNvPr>
          <p:cNvSpPr txBox="1"/>
          <p:nvPr/>
        </p:nvSpPr>
        <p:spPr>
          <a:xfrm>
            <a:off x="5587727" y="1619258"/>
            <a:ext cx="5955476" cy="3313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700" b="1" dirty="0"/>
              <a:t>Geboren			AOW in		AOW op</a:t>
            </a:r>
          </a:p>
          <a:p>
            <a:endParaRPr lang="nl-NL" sz="1700" b="1" dirty="0"/>
          </a:p>
          <a:p>
            <a:pPr>
              <a:lnSpc>
                <a:spcPct val="150000"/>
              </a:lnSpc>
            </a:pPr>
            <a:r>
              <a:rPr lang="nl-NL" sz="1700" dirty="0"/>
              <a:t>Mrt. 1957 t/m dec. 1957	2024		</a:t>
            </a:r>
            <a:r>
              <a:rPr lang="nl-NL" sz="1700" b="1" dirty="0"/>
              <a:t>67 jr</a:t>
            </a:r>
            <a:endParaRPr lang="nl-NL" sz="1700" dirty="0"/>
          </a:p>
          <a:p>
            <a:pPr>
              <a:lnSpc>
                <a:spcPct val="150000"/>
              </a:lnSpc>
            </a:pPr>
            <a:r>
              <a:rPr lang="nl-NL" sz="1700" dirty="0"/>
              <a:t>Jan. 1958 t/m dec. 1958	2025		</a:t>
            </a:r>
            <a:r>
              <a:rPr lang="nl-NL" sz="1700" b="1" dirty="0"/>
              <a:t>67 jr</a:t>
            </a:r>
          </a:p>
          <a:p>
            <a:pPr>
              <a:lnSpc>
                <a:spcPct val="150000"/>
              </a:lnSpc>
            </a:pPr>
            <a:r>
              <a:rPr lang="nl-NL" sz="1700" dirty="0"/>
              <a:t>Jan. 1959 t/m dec. 1959	2026		</a:t>
            </a:r>
            <a:r>
              <a:rPr lang="nl-NL" sz="1700" b="1" dirty="0"/>
              <a:t>67 jr</a:t>
            </a:r>
            <a:endParaRPr lang="nl-NL" sz="1700" dirty="0"/>
          </a:p>
          <a:p>
            <a:pPr>
              <a:lnSpc>
                <a:spcPct val="150000"/>
              </a:lnSpc>
            </a:pPr>
            <a:r>
              <a:rPr lang="nl-NL" sz="1700" dirty="0"/>
              <a:t>Jan. 1960 t/m dec. 1960	2027		</a:t>
            </a:r>
            <a:r>
              <a:rPr lang="nl-NL" sz="1700" b="1" dirty="0"/>
              <a:t>67 jr</a:t>
            </a:r>
            <a:endParaRPr lang="nl-NL" sz="1700" dirty="0"/>
          </a:p>
          <a:p>
            <a:pPr>
              <a:lnSpc>
                <a:spcPct val="150000"/>
              </a:lnSpc>
            </a:pPr>
            <a:r>
              <a:rPr lang="nl-NL" sz="1700" dirty="0"/>
              <a:t>Jan. 1961 t/m sept. 1961	2028 	 	</a:t>
            </a:r>
            <a:r>
              <a:rPr lang="nl-NL" sz="1700" b="1" dirty="0"/>
              <a:t>67 jr 3 mnd</a:t>
            </a:r>
          </a:p>
          <a:p>
            <a:pPr>
              <a:lnSpc>
                <a:spcPct val="150000"/>
              </a:lnSpc>
            </a:pPr>
            <a:r>
              <a:rPr lang="nl-NL" sz="1700" dirty="0"/>
              <a:t>Okt. 1961 t/m sept. 1962	2029 		</a:t>
            </a:r>
            <a:r>
              <a:rPr lang="nl-NL" sz="1700" b="1" dirty="0"/>
              <a:t>67 jr 3 mnd</a:t>
            </a:r>
          </a:p>
          <a:p>
            <a:pPr>
              <a:lnSpc>
                <a:spcPct val="150000"/>
              </a:lnSpc>
            </a:pPr>
            <a:r>
              <a:rPr lang="nl-NL" sz="1700" dirty="0"/>
              <a:t>Vanaf okt. 1962 		2030 e.v.		</a:t>
            </a:r>
            <a:r>
              <a:rPr lang="nl-NL" sz="1700" b="1" dirty="0"/>
              <a:t>?</a:t>
            </a:r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11262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513CBC8-6706-4861-A4E5-C4900013E1A2}"/>
              </a:ext>
            </a:extLst>
          </p:cNvPr>
          <p:cNvSpPr/>
          <p:nvPr/>
        </p:nvSpPr>
        <p:spPr>
          <a:xfrm>
            <a:off x="3362768" y="4800993"/>
            <a:ext cx="2988000" cy="137238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8E861E-0E55-4462-A225-F3BF7C4BB2D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55FF6A-8713-48AF-9409-BFEEA7F8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Uw pensioen van ABP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E4C3FC-21ED-49D3-9586-584927ED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3197" y="1683631"/>
            <a:ext cx="4740358" cy="3960000"/>
          </a:xfrm>
        </p:spPr>
        <p:txBody>
          <a:bodyPr numCol="1"/>
          <a:lstStyle/>
          <a:p>
            <a:r>
              <a:rPr lang="nl-NL" b="1" dirty="0"/>
              <a:t>Pensioenaangroei</a:t>
            </a:r>
            <a:endParaRPr lang="nl-NL" i="1" dirty="0"/>
          </a:p>
          <a:p>
            <a:pPr lvl="2"/>
            <a:r>
              <a:rPr lang="nl-NL" dirty="0"/>
              <a:t>Jaarlijkse pensioenopbouw op </a:t>
            </a:r>
            <a:br>
              <a:rPr lang="nl-NL" dirty="0"/>
            </a:br>
            <a:r>
              <a:rPr lang="nl-NL" dirty="0"/>
              <a:t>basis van voltijds werken</a:t>
            </a:r>
          </a:p>
          <a:p>
            <a:pPr lvl="2"/>
            <a:r>
              <a:rPr lang="nl-NL" dirty="0"/>
              <a:t>Over pensioengevend inkomen</a:t>
            </a:r>
            <a:br>
              <a:rPr lang="nl-NL" dirty="0"/>
            </a:br>
            <a:r>
              <a:rPr lang="nl-NL" dirty="0"/>
              <a:t>max. € 137.800,- (2024)</a:t>
            </a:r>
          </a:p>
          <a:p>
            <a:pPr lvl="2"/>
            <a:r>
              <a:rPr lang="nl-NL" dirty="0"/>
              <a:t>Bij deeltijdwerken naar rato</a:t>
            </a:r>
          </a:p>
          <a:p>
            <a:pPr lvl="2"/>
            <a:r>
              <a:rPr lang="nl-NL" dirty="0"/>
              <a:t>Het pensioen is het totaal van</a:t>
            </a:r>
            <a:br>
              <a:rPr lang="nl-NL" dirty="0"/>
            </a:br>
            <a:r>
              <a:rPr lang="nl-NL" dirty="0"/>
              <a:t>alle jaarbedragen</a:t>
            </a:r>
          </a:p>
          <a:p>
            <a:pPr lvl="2"/>
            <a:r>
              <a:rPr lang="nl-NL" dirty="0"/>
              <a:t>Eventuele indexaties en verlagingen</a:t>
            </a:r>
            <a:br>
              <a:rPr lang="nl-NL" dirty="0"/>
            </a:br>
            <a:r>
              <a:rPr lang="nl-NL" dirty="0"/>
              <a:t>beïnvloeden de hoogte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B063C3-2C5D-4BE5-9CA8-2ADE9559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CF421A-BA0A-4885-A724-8DABE86C7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952000"/>
            <a:ext cx="1930400" cy="2856433"/>
          </a:xfrm>
          <a:prstGeom prst="rect">
            <a:avLst/>
          </a:prstGeom>
        </p:spPr>
      </p:pic>
      <p:pic>
        <p:nvPicPr>
          <p:cNvPr id="7" name="Afbeelding 6" descr="vrouw3_b.emf">
            <a:extLst>
              <a:ext uri="{FF2B5EF4-FFF2-40B4-BE49-F238E27FC236}">
                <a16:creationId xmlns:a16="http://schemas.microsoft.com/office/drawing/2014/main" id="{887E019C-94B5-4A4F-945D-07DB5AE6E1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104000"/>
            <a:ext cx="2239069" cy="20693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8FE6E09-3CDC-40A2-AB66-7E4DE2362D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770" y="3401714"/>
            <a:ext cx="2987998" cy="139927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8CDE651-FC37-4AA8-9BEC-148114B481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096" y="1963088"/>
            <a:ext cx="3087566" cy="2097677"/>
          </a:xfrm>
          <a:prstGeom prst="rect">
            <a:avLst/>
          </a:prstGeom>
        </p:spPr>
      </p:pic>
      <p:pic>
        <p:nvPicPr>
          <p:cNvPr id="13" name="Afbeelding 12" descr="dak2.emf">
            <a:extLst>
              <a:ext uri="{FF2B5EF4-FFF2-40B4-BE49-F238E27FC236}">
                <a16:creationId xmlns:a16="http://schemas.microsoft.com/office/drawing/2014/main" id="{97701E63-99B0-429D-BD52-01E3F85773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37"/>
          <a:stretch/>
        </p:blipFill>
        <p:spPr>
          <a:xfrm>
            <a:off x="2981373" y="2190377"/>
            <a:ext cx="2553684" cy="106893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0FAEC87-2160-4071-94D9-CE5265580D67}"/>
              </a:ext>
            </a:extLst>
          </p:cNvPr>
          <p:cNvSpPr/>
          <p:nvPr/>
        </p:nvSpPr>
        <p:spPr>
          <a:xfrm>
            <a:off x="2981373" y="1953517"/>
            <a:ext cx="3408322" cy="144819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 descr="aow.emf">
            <a:extLst>
              <a:ext uri="{FF2B5EF4-FFF2-40B4-BE49-F238E27FC236}">
                <a16:creationId xmlns:a16="http://schemas.microsoft.com/office/drawing/2014/main" id="{471C9FF8-FAAC-44D5-8A26-A86C6BB0BF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768" y="3901165"/>
            <a:ext cx="2988000" cy="2272214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2055426-270C-40D4-95E0-5A3F5E1E0FF4}"/>
              </a:ext>
            </a:extLst>
          </p:cNvPr>
          <p:cNvSpPr/>
          <p:nvPr/>
        </p:nvSpPr>
        <p:spPr>
          <a:xfrm>
            <a:off x="3329432" y="4796967"/>
            <a:ext cx="3020894" cy="140244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000BFDA-A2E0-4A18-9232-206EB19EEC3F}"/>
              </a:ext>
            </a:extLst>
          </p:cNvPr>
          <p:cNvSpPr txBox="1"/>
          <p:nvPr/>
        </p:nvSpPr>
        <p:spPr>
          <a:xfrm>
            <a:off x="4011256" y="2573967"/>
            <a:ext cx="155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  <a:t>Eigen </a:t>
            </a:r>
            <a:b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  <a:t>aanvullingen</a:t>
            </a:r>
          </a:p>
        </p:txBody>
      </p:sp>
    </p:spTree>
    <p:extLst>
      <p:ext uri="{BB962C8B-B14F-4D97-AF65-F5344CB8AC3E}">
        <p14:creationId xmlns:p14="http://schemas.microsoft.com/office/powerpoint/2010/main" val="352501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513CBC8-6706-4861-A4E5-C4900013E1A2}"/>
              </a:ext>
            </a:extLst>
          </p:cNvPr>
          <p:cNvSpPr/>
          <p:nvPr/>
        </p:nvSpPr>
        <p:spPr>
          <a:xfrm>
            <a:off x="3362768" y="4800993"/>
            <a:ext cx="2988000" cy="137238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8E861E-0E55-4462-A225-F3BF7C4BB2D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55FF6A-8713-48AF-9409-BFEEA7F8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Uw pensioen van ABP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E4C3FC-21ED-49D3-9586-584927ED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249" y="1847551"/>
            <a:ext cx="5136127" cy="3960000"/>
          </a:xfrm>
        </p:spPr>
        <p:txBody>
          <a:bodyPr numCol="1"/>
          <a:lstStyle/>
          <a:p>
            <a:r>
              <a:rPr lang="nl-NL" dirty="0"/>
              <a:t>Formule</a:t>
            </a:r>
          </a:p>
          <a:p>
            <a:pPr lvl="1"/>
            <a:r>
              <a:rPr lang="nl-NL" dirty="0"/>
              <a:t>(Pensioengevend inkomen -/- franchise) x opbouwpercentage x pensioengeldige tijd</a:t>
            </a:r>
          </a:p>
          <a:p>
            <a:r>
              <a:rPr lang="nl-NL" dirty="0"/>
              <a:t>Voorbeeld</a:t>
            </a:r>
          </a:p>
          <a:p>
            <a:pPr lvl="1"/>
            <a:r>
              <a:rPr lang="nl-NL" dirty="0"/>
              <a:t>Pensioengevend inkomen € 60.000 </a:t>
            </a:r>
          </a:p>
          <a:p>
            <a:pPr lvl="1"/>
            <a:r>
              <a:rPr lang="nl-NL" dirty="0"/>
              <a:t>Aangroei bij fulltime werken = € 796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B063C3-2C5D-4BE5-9CA8-2ADE9559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CF421A-BA0A-4885-A724-8DABE86C7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952000"/>
            <a:ext cx="1930400" cy="2856433"/>
          </a:xfrm>
          <a:prstGeom prst="rect">
            <a:avLst/>
          </a:prstGeom>
        </p:spPr>
      </p:pic>
      <p:pic>
        <p:nvPicPr>
          <p:cNvPr id="7" name="Afbeelding 6" descr="vrouw3_b.emf">
            <a:extLst>
              <a:ext uri="{FF2B5EF4-FFF2-40B4-BE49-F238E27FC236}">
                <a16:creationId xmlns:a16="http://schemas.microsoft.com/office/drawing/2014/main" id="{887E019C-94B5-4A4F-945D-07DB5AE6E1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104000"/>
            <a:ext cx="2239069" cy="20693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8FE6E09-3CDC-40A2-AB66-7E4DE2362D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770" y="3401714"/>
            <a:ext cx="2987998" cy="139927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8CDE651-FC37-4AA8-9BEC-148114B481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096" y="1963088"/>
            <a:ext cx="3087566" cy="2097677"/>
          </a:xfrm>
          <a:prstGeom prst="rect">
            <a:avLst/>
          </a:prstGeom>
        </p:spPr>
      </p:pic>
      <p:pic>
        <p:nvPicPr>
          <p:cNvPr id="13" name="Afbeelding 12" descr="dak2.emf">
            <a:extLst>
              <a:ext uri="{FF2B5EF4-FFF2-40B4-BE49-F238E27FC236}">
                <a16:creationId xmlns:a16="http://schemas.microsoft.com/office/drawing/2014/main" id="{97701E63-99B0-429D-BD52-01E3F85773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37"/>
          <a:stretch/>
        </p:blipFill>
        <p:spPr>
          <a:xfrm>
            <a:off x="3037104" y="2188800"/>
            <a:ext cx="2553684" cy="106893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0FAEC87-2160-4071-94D9-CE5265580D67}"/>
              </a:ext>
            </a:extLst>
          </p:cNvPr>
          <p:cNvSpPr/>
          <p:nvPr/>
        </p:nvSpPr>
        <p:spPr>
          <a:xfrm>
            <a:off x="2977200" y="1976400"/>
            <a:ext cx="3408322" cy="142628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 descr="aow.emf">
            <a:extLst>
              <a:ext uri="{FF2B5EF4-FFF2-40B4-BE49-F238E27FC236}">
                <a16:creationId xmlns:a16="http://schemas.microsoft.com/office/drawing/2014/main" id="{471C9FF8-FAAC-44D5-8A26-A86C6BB0BF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768" y="3901165"/>
            <a:ext cx="2988000" cy="2272214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2055426-270C-40D4-95E0-5A3F5E1E0FF4}"/>
              </a:ext>
            </a:extLst>
          </p:cNvPr>
          <p:cNvSpPr/>
          <p:nvPr/>
        </p:nvSpPr>
        <p:spPr>
          <a:xfrm>
            <a:off x="3329874" y="4776169"/>
            <a:ext cx="3020894" cy="140244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AC14146-4F75-4B7C-928C-35300B26D0D0}"/>
              </a:ext>
            </a:extLst>
          </p:cNvPr>
          <p:cNvSpPr txBox="1"/>
          <p:nvPr/>
        </p:nvSpPr>
        <p:spPr>
          <a:xfrm>
            <a:off x="4011256" y="2573967"/>
            <a:ext cx="155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  <a:t>Eigen </a:t>
            </a:r>
            <a:b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nl-NL" dirty="0">
                <a:solidFill>
                  <a:schemeClr val="bg1"/>
                </a:solidFill>
                <a:latin typeface="Rockwell" panose="02060603020205020403" pitchFamily="18" charset="0"/>
              </a:rPr>
              <a:t>aanvullingen</a:t>
            </a:r>
          </a:p>
        </p:txBody>
      </p:sp>
    </p:spTree>
    <p:extLst>
      <p:ext uri="{BB962C8B-B14F-4D97-AF65-F5344CB8AC3E}">
        <p14:creationId xmlns:p14="http://schemas.microsoft.com/office/powerpoint/2010/main" val="345044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513CBC8-6706-4861-A4E5-C4900013E1A2}"/>
              </a:ext>
            </a:extLst>
          </p:cNvPr>
          <p:cNvSpPr/>
          <p:nvPr/>
        </p:nvSpPr>
        <p:spPr>
          <a:xfrm>
            <a:off x="3362768" y="4800993"/>
            <a:ext cx="2988000" cy="137238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8E861E-0E55-4462-A225-F3BF7C4BB2D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55FF6A-8713-48AF-9409-BFEEA7F8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Uw pensioen van ABP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E4C3FC-21ED-49D3-9586-584927ED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896" y="1537698"/>
            <a:ext cx="5519180" cy="4472000"/>
          </a:xfrm>
        </p:spPr>
        <p:txBody>
          <a:bodyPr numCol="1"/>
          <a:lstStyle/>
          <a:p>
            <a:pPr lvl="2"/>
            <a:r>
              <a:rPr lang="nl-NL" dirty="0"/>
              <a:t>Pensioengevend inkomen</a:t>
            </a:r>
          </a:p>
          <a:p>
            <a:pPr lvl="3"/>
            <a:r>
              <a:rPr lang="nl-NL" dirty="0"/>
              <a:t>max € 137.800,-</a:t>
            </a:r>
          </a:p>
          <a:p>
            <a:pPr lvl="2"/>
            <a:r>
              <a:rPr lang="nl-NL" dirty="0"/>
              <a:t>De franchise</a:t>
            </a:r>
          </a:p>
          <a:p>
            <a:pPr lvl="2"/>
            <a:r>
              <a:rPr lang="nl-NL" dirty="0"/>
              <a:t>Het opbouwpercentage</a:t>
            </a:r>
          </a:p>
          <a:p>
            <a:pPr lvl="2"/>
            <a:r>
              <a:rPr lang="nl-NL" dirty="0"/>
              <a:t>De voor pensioengeldige tijd</a:t>
            </a:r>
          </a:p>
          <a:p>
            <a:pPr lvl="3"/>
            <a:r>
              <a:rPr lang="nl-NL" dirty="0"/>
              <a:t>Deeltijdfactor</a:t>
            </a:r>
          </a:p>
          <a:p>
            <a:pPr marL="216000" lvl="3" indent="0">
              <a:buNone/>
            </a:pPr>
            <a:endParaRPr lang="nl-NL" dirty="0"/>
          </a:p>
          <a:p>
            <a:pPr lvl="1"/>
            <a:r>
              <a:rPr lang="nl-NL" dirty="0"/>
              <a:t>Pensioenopbouw per jaar (2024)</a:t>
            </a:r>
          </a:p>
          <a:p>
            <a:pPr lvl="1"/>
            <a:r>
              <a:rPr lang="nl-NL" dirty="0"/>
              <a:t>Bij een jaarinkomen t/m € 51.765,52</a:t>
            </a:r>
          </a:p>
          <a:p>
            <a:pPr lvl="1"/>
            <a:r>
              <a:rPr lang="nl-NL" dirty="0"/>
              <a:t>(pensioengevend inkomen -/- € 14.050) x 1,701% x </a:t>
            </a:r>
            <a:r>
              <a:rPr lang="nl-NL" dirty="0" err="1"/>
              <a:t>dft</a:t>
            </a:r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Bij een jaarinkomen hoger dan € 51.765,52</a:t>
            </a:r>
          </a:p>
          <a:p>
            <a:pPr lvl="1"/>
            <a:r>
              <a:rPr lang="nl-NL" dirty="0"/>
              <a:t>(pensioengevend inkomen -/- € 17.550) x 1,875% x </a:t>
            </a:r>
            <a:r>
              <a:rPr lang="nl-NL" dirty="0" err="1"/>
              <a:t>dft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B063C3-2C5D-4BE5-9CA8-2ADE9559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CF421A-BA0A-4885-A724-8DABE86C7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0" y="2952000"/>
            <a:ext cx="1930400" cy="2856433"/>
          </a:xfrm>
          <a:prstGeom prst="rect">
            <a:avLst/>
          </a:prstGeom>
        </p:spPr>
      </p:pic>
      <p:pic>
        <p:nvPicPr>
          <p:cNvPr id="7" name="Afbeelding 6" descr="vrouw3_b.emf">
            <a:extLst>
              <a:ext uri="{FF2B5EF4-FFF2-40B4-BE49-F238E27FC236}">
                <a16:creationId xmlns:a16="http://schemas.microsoft.com/office/drawing/2014/main" id="{887E019C-94B5-4A4F-945D-07DB5AE6E1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104000"/>
            <a:ext cx="2239069" cy="206937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F0B001E-865E-46FE-A75B-FC3ABC6615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304" y="2946887"/>
            <a:ext cx="2452893" cy="3036349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C088B5E4-C584-4516-B7A6-524C65561248}"/>
              </a:ext>
            </a:extLst>
          </p:cNvPr>
          <p:cNvSpPr/>
          <p:nvPr/>
        </p:nvSpPr>
        <p:spPr>
          <a:xfrm>
            <a:off x="2599068" y="3050849"/>
            <a:ext cx="2383129" cy="10517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71F4C5F3-D6D4-4299-9A80-B9E69343C49B}"/>
              </a:ext>
            </a:extLst>
          </p:cNvPr>
          <p:cNvSpPr/>
          <p:nvPr/>
        </p:nvSpPr>
        <p:spPr>
          <a:xfrm>
            <a:off x="2871386" y="5076202"/>
            <a:ext cx="2110812" cy="93349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810245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ABP PP">
      <a:dk1>
        <a:sysClr val="windowText" lastClr="000000"/>
      </a:dk1>
      <a:lt1>
        <a:sysClr val="window" lastClr="FFFFFF"/>
      </a:lt1>
      <a:dk2>
        <a:srgbClr val="000000"/>
      </a:dk2>
      <a:lt2>
        <a:srgbClr val="F5F7F8"/>
      </a:lt2>
      <a:accent1>
        <a:srgbClr val="009CBD"/>
      </a:accent1>
      <a:accent2>
        <a:srgbClr val="0057A3"/>
      </a:accent2>
      <a:accent3>
        <a:srgbClr val="ED7102"/>
      </a:accent3>
      <a:accent4>
        <a:srgbClr val="FDC300"/>
      </a:accent4>
      <a:accent5>
        <a:srgbClr val="585E62"/>
      </a:accent5>
      <a:accent6>
        <a:srgbClr val="B2DFE8"/>
      </a:accent6>
      <a:hlink>
        <a:srgbClr val="000000"/>
      </a:hlink>
      <a:folHlink>
        <a:srgbClr val="000000"/>
      </a:folHlink>
    </a:clrScheme>
    <a:fontScheme name="Lettertypen ABP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w">
      <a:srgbClr val="009CBD"/>
    </a:custClr>
    <a:custClr name="Donker blauw">
      <a:srgbClr val="0057A3"/>
    </a:custClr>
    <a:custClr name="Oranje">
      <a:srgbClr val="ED7102"/>
    </a:custClr>
    <a:custClr name="Geel">
      <a:srgbClr val="FDC300"/>
    </a:custClr>
    <a:custClr name="Grijs">
      <a:srgbClr val="585E62"/>
    </a:custClr>
    <a:custClr name="Licht blauw">
      <a:srgbClr val="B2DFE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agenta">
      <a:srgbClr val="E50055"/>
    </a:custClr>
    <a:custClr name="groen">
      <a:srgbClr val="349A6D"/>
    </a:custClr>
    <a:custClr name="paars">
      <a:srgbClr val="A7358B"/>
    </a:custClr>
    <a:custClr name="midden grijs">
      <a:srgbClr val="D1D7DA"/>
    </a:custClr>
    <a:custClr name="lichtgrijs">
      <a:srgbClr val="F5F7F8"/>
    </a:custClr>
  </a:custClrLst>
  <a:extLst>
    <a:ext uri="{05A4C25C-085E-4340-85A3-A5531E510DB2}">
      <thm15:themeFamily xmlns:thm15="http://schemas.microsoft.com/office/thememl/2012/main" name="ABP.potx" id="{5F082BE9-0135-4FC4-9492-A80A50394110}" vid="{F7E564A7-1DB0-43E2-84B5-D145AED56E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juid xmlns="http://www.joulesunlimited.com/juid"/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juid xmlns="http://www.joulesunlimited.com/juid"/>
</file>

<file path=customXml/item21.xml><?xml version="1.0" encoding="utf-8"?>
<juid xmlns="http://www.joulesunlimited.com/juid"/>
</file>

<file path=customXml/item22.xml><?xml version="1.0" encoding="utf-8"?>
<juid xmlns="http://www.joulesunlimited.com/juid"/>
</file>

<file path=customXml/item23.xml><?xml version="1.0" encoding="utf-8"?>
<juid xmlns="http://www.joulesunlimited.com/juid"/>
</file>

<file path=customXml/item24.xml><?xml version="1.0" encoding="utf-8"?>
<juid xmlns="http://www.joulesunlimited.com/juid"/>
</file>

<file path=customXml/item25.xml><?xml version="1.0" encoding="utf-8"?>
<juid xmlns="http://www.joulesunlimited.com/juid"/>
</file>

<file path=customXml/item26.xml><?xml version="1.0" encoding="utf-8"?>
<juid xmlns="http://www.joulesunlimited.com/juid"/>
</file>

<file path=customXml/item27.xml><?xml version="1.0" encoding="utf-8"?>
<juid xmlns="http://www.joulesunlimited.com/juid"/>
</file>

<file path=customXml/item28.xml><?xml version="1.0" encoding="utf-8"?>
<juid xmlns="http://www.joulesunlimited.com/juid"/>
</file>

<file path=customXml/item29.xml><?xml version="1.0" encoding="utf-8"?>
<juid xmlns="http://www.joulesunlimited.com/juid"/>
</file>

<file path=customXml/item3.xml><?xml version="1.0" encoding="utf-8"?>
<juid xmlns="http://www.joulesunlimited.com/juid"/>
</file>

<file path=customXml/item30.xml><?xml version="1.0" encoding="utf-8"?>
<juid xmlns="http://www.joulesunlimited.com/juid"/>
</file>

<file path=customXml/item31.xml><?xml version="1.0" encoding="utf-8"?>
<juid xmlns="http://www.joulesunlimited.com/juid"/>
</file>

<file path=customXml/item32.xml><?xml version="1.0" encoding="utf-8"?>
<juid xmlns="http://www.joulesunlimited.com/juid"/>
</file>

<file path=customXml/item33.xml><?xml version="1.0" encoding="utf-8"?>
<juid xmlns="http://www.joulesunlimited.com/juid"/>
</file>

<file path=customXml/item34.xml><?xml version="1.0" encoding="utf-8"?>
<juid xmlns="http://www.joulesunlimited.com/juid"/>
</file>

<file path=customXml/item35.xml><?xml version="1.0" encoding="utf-8"?>
<juid xmlns="http://www.joulesunlimited.com/juid"/>
</file>

<file path=customXml/item36.xml><?xml version="1.0" encoding="utf-8"?>
<juid xmlns="http://www.joulesunlimited.com/juid"/>
</file>

<file path=customXml/item37.xml><?xml version="1.0" encoding="utf-8"?>
<juid xmlns="http://www.joulesunlimited.com/juid"/>
</file>

<file path=customXml/item38.xml><?xml version="1.0" encoding="utf-8"?>
<juid xmlns="http://www.joulesunlimited.com/juid"/>
</file>

<file path=customXml/item39.xml><?xml version="1.0" encoding="utf-8"?>
<juid xmlns="http://www.joulesunlimited.com/juid"/>
</file>

<file path=customXml/item4.xml><?xml version="1.0" encoding="utf-8"?>
<juid xmlns="http://www.joulesunlimited.com/juid"/>
</file>

<file path=customXml/item40.xml><?xml version="1.0" encoding="utf-8"?>
<juid xmlns="http://www.joulesunlimited.com/juid"/>
</file>

<file path=customXml/item4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7498E013AC4C810660C8DCEA80E1" ma:contentTypeVersion="13" ma:contentTypeDescription="Een nieuw document maken." ma:contentTypeScope="" ma:versionID="912802a57f454505dec0f12658009b68">
  <xsd:schema xmlns:xsd="http://www.w3.org/2001/XMLSchema" xmlns:xs="http://www.w3.org/2001/XMLSchema" xmlns:p="http://schemas.microsoft.com/office/2006/metadata/properties" xmlns:ns2="d50792cc-a993-4efa-ab46-fdad6c6c6f73" xmlns:ns3="2f8c101a-5ff5-4ffa-b725-ebb93cced3c5" targetNamespace="http://schemas.microsoft.com/office/2006/metadata/properties" ma:root="true" ma:fieldsID="bafc5a0d5afc94f63616f2ae2f0aead7" ns2:_="" ns3:_="">
    <xsd:import namespace="d50792cc-a993-4efa-ab46-fdad6c6c6f73"/>
    <xsd:import namespace="2f8c101a-5ff5-4ffa-b725-ebb93cced3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792cc-a993-4efa-ab46-fdad6c6c6f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c101a-5ff5-4ffa-b725-ebb93cced3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97373CA7-99D8-4858-AA8E-C934B06949D6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C14619D0-53CA-47F7-9B52-29060B9DA6CC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9A67647B-44B2-4AF3-98C7-05A84ABDD6D5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49638D0E-734A-420F-BEF9-3C6EDE5456FE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D35294F4-29D4-400B-B84A-366C0DF2D7A4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AAC73D0B-CF78-44D4-BD41-1BEA18B194D7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ECF7468D-F14C-4D78-9172-B9A228CB0D38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D20871B9-A591-48C0-BA1E-245A634DD280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E4A25020-B495-4FBB-9D2A-0BE0786662E4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E16E7E58-8FD7-4FC2-B911-7E414D7B0984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3FBB4CAC-B502-443F-AA7A-C3931C3EE8EC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7BDA4C32-9003-451B-AA04-2BE32A55E954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AE2D32B2-B3EC-4C16-84FD-B7A18092730F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B25BE497-20C7-4746-B658-F27271A864CC}">
  <ds:schemaRefs>
    <ds:schemaRef ds:uri="http://www.joulesunlimited.com/juid"/>
  </ds:schemaRefs>
</ds:datastoreItem>
</file>

<file path=customXml/itemProps22.xml><?xml version="1.0" encoding="utf-8"?>
<ds:datastoreItem xmlns:ds="http://schemas.openxmlformats.org/officeDocument/2006/customXml" ds:itemID="{C2D21DE6-7059-4049-8B09-3F7BF2281C80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338F34B1-E869-42B2-978E-8A1CF232C3C8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7455A636-2159-4564-8FB3-9ED42CC5A674}">
  <ds:schemaRefs>
    <ds:schemaRef ds:uri="http://www.joulesunlimited.com/juid"/>
  </ds:schemaRefs>
</ds:datastoreItem>
</file>

<file path=customXml/itemProps25.xml><?xml version="1.0" encoding="utf-8"?>
<ds:datastoreItem xmlns:ds="http://schemas.openxmlformats.org/officeDocument/2006/customXml" ds:itemID="{48BD5D23-EFA8-4D27-9DCE-A4E25AD40E2C}">
  <ds:schemaRefs>
    <ds:schemaRef ds:uri="http://www.joulesunlimited.com/juid"/>
  </ds:schemaRefs>
</ds:datastoreItem>
</file>

<file path=customXml/itemProps26.xml><?xml version="1.0" encoding="utf-8"?>
<ds:datastoreItem xmlns:ds="http://schemas.openxmlformats.org/officeDocument/2006/customXml" ds:itemID="{DF508B61-F79C-4634-908A-1988975686BD}">
  <ds:schemaRefs>
    <ds:schemaRef ds:uri="http://www.joulesunlimited.com/juid"/>
  </ds:schemaRefs>
</ds:datastoreItem>
</file>

<file path=customXml/itemProps27.xml><?xml version="1.0" encoding="utf-8"?>
<ds:datastoreItem xmlns:ds="http://schemas.openxmlformats.org/officeDocument/2006/customXml" ds:itemID="{366CEA86-94E6-49B8-813F-6E32640D0EB8}">
  <ds:schemaRefs>
    <ds:schemaRef ds:uri="http://www.joulesunlimited.com/juid"/>
  </ds:schemaRefs>
</ds:datastoreItem>
</file>

<file path=customXml/itemProps28.xml><?xml version="1.0" encoding="utf-8"?>
<ds:datastoreItem xmlns:ds="http://schemas.openxmlformats.org/officeDocument/2006/customXml" ds:itemID="{4185DE51-421F-46D1-B116-A5E537B97EF3}">
  <ds:schemaRefs>
    <ds:schemaRef ds:uri="http://www.joulesunlimited.com/juid"/>
  </ds:schemaRefs>
</ds:datastoreItem>
</file>

<file path=customXml/itemProps29.xml><?xml version="1.0" encoding="utf-8"?>
<ds:datastoreItem xmlns:ds="http://schemas.openxmlformats.org/officeDocument/2006/customXml" ds:itemID="{73F1DF18-4AEF-454C-B6F4-DDF2C4373C85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98C7DD76-ECC7-4E6F-ADD3-625BEF07DF5A}">
  <ds:schemaRefs>
    <ds:schemaRef ds:uri="http://www.joulesunlimited.com/juid"/>
  </ds:schemaRefs>
</ds:datastoreItem>
</file>

<file path=customXml/itemProps30.xml><?xml version="1.0" encoding="utf-8"?>
<ds:datastoreItem xmlns:ds="http://schemas.openxmlformats.org/officeDocument/2006/customXml" ds:itemID="{271E7FBE-0E71-450E-9765-29871B488879}">
  <ds:schemaRefs>
    <ds:schemaRef ds:uri="http://www.joulesunlimited.com/juid"/>
  </ds:schemaRefs>
</ds:datastoreItem>
</file>

<file path=customXml/itemProps31.xml><?xml version="1.0" encoding="utf-8"?>
<ds:datastoreItem xmlns:ds="http://schemas.openxmlformats.org/officeDocument/2006/customXml" ds:itemID="{79784EA2-AA9A-4F2A-973A-F8748B574507}">
  <ds:schemaRefs>
    <ds:schemaRef ds:uri="http://www.joulesunlimited.com/juid"/>
  </ds:schemaRefs>
</ds:datastoreItem>
</file>

<file path=customXml/itemProps32.xml><?xml version="1.0" encoding="utf-8"?>
<ds:datastoreItem xmlns:ds="http://schemas.openxmlformats.org/officeDocument/2006/customXml" ds:itemID="{86CCD95B-E4EE-4E51-BFD2-A7B00FEEB4A4}">
  <ds:schemaRefs>
    <ds:schemaRef ds:uri="http://www.joulesunlimited.com/juid"/>
  </ds:schemaRefs>
</ds:datastoreItem>
</file>

<file path=customXml/itemProps33.xml><?xml version="1.0" encoding="utf-8"?>
<ds:datastoreItem xmlns:ds="http://schemas.openxmlformats.org/officeDocument/2006/customXml" ds:itemID="{0C24F4F5-C46E-4288-AC7F-12EDEDE3C4C7}">
  <ds:schemaRefs>
    <ds:schemaRef ds:uri="http://www.joulesunlimited.com/juid"/>
  </ds:schemaRefs>
</ds:datastoreItem>
</file>

<file path=customXml/itemProps34.xml><?xml version="1.0" encoding="utf-8"?>
<ds:datastoreItem xmlns:ds="http://schemas.openxmlformats.org/officeDocument/2006/customXml" ds:itemID="{A1B86C61-CE80-4F96-9B50-910830EEF97E}">
  <ds:schemaRefs>
    <ds:schemaRef ds:uri="http://www.joulesunlimited.com/juid"/>
  </ds:schemaRefs>
</ds:datastoreItem>
</file>

<file path=customXml/itemProps35.xml><?xml version="1.0" encoding="utf-8"?>
<ds:datastoreItem xmlns:ds="http://schemas.openxmlformats.org/officeDocument/2006/customXml" ds:itemID="{373244B9-4AB2-4F08-97CA-4F7C30F0FCF6}">
  <ds:schemaRefs>
    <ds:schemaRef ds:uri="http://www.joulesunlimited.com/juid"/>
  </ds:schemaRefs>
</ds:datastoreItem>
</file>

<file path=customXml/itemProps36.xml><?xml version="1.0" encoding="utf-8"?>
<ds:datastoreItem xmlns:ds="http://schemas.openxmlformats.org/officeDocument/2006/customXml" ds:itemID="{4ABE07C3-6A1B-4D1C-BFCB-9D82B95EF7D7}">
  <ds:schemaRefs>
    <ds:schemaRef ds:uri="http://www.joulesunlimited.com/juid"/>
  </ds:schemaRefs>
</ds:datastoreItem>
</file>

<file path=customXml/itemProps37.xml><?xml version="1.0" encoding="utf-8"?>
<ds:datastoreItem xmlns:ds="http://schemas.openxmlformats.org/officeDocument/2006/customXml" ds:itemID="{A3190314-94EC-44A3-BF2A-9588557C84C5}">
  <ds:schemaRefs>
    <ds:schemaRef ds:uri="http://www.joulesunlimited.com/juid"/>
  </ds:schemaRefs>
</ds:datastoreItem>
</file>

<file path=customXml/itemProps38.xml><?xml version="1.0" encoding="utf-8"?>
<ds:datastoreItem xmlns:ds="http://schemas.openxmlformats.org/officeDocument/2006/customXml" ds:itemID="{F8DFE79B-8228-4C64-96FC-EDAF2DC81865}">
  <ds:schemaRefs>
    <ds:schemaRef ds:uri="http://www.joulesunlimited.com/juid"/>
  </ds:schemaRefs>
</ds:datastoreItem>
</file>

<file path=customXml/itemProps39.xml><?xml version="1.0" encoding="utf-8"?>
<ds:datastoreItem xmlns:ds="http://schemas.openxmlformats.org/officeDocument/2006/customXml" ds:itemID="{1E1CAA7F-8859-4011-A1FB-BC8852C364A8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6A78A9D4-4EEA-42DE-96FA-A486FF23028E}">
  <ds:schemaRefs>
    <ds:schemaRef ds:uri="http://www.joulesunlimited.com/juid"/>
  </ds:schemaRefs>
</ds:datastoreItem>
</file>

<file path=customXml/itemProps40.xml><?xml version="1.0" encoding="utf-8"?>
<ds:datastoreItem xmlns:ds="http://schemas.openxmlformats.org/officeDocument/2006/customXml" ds:itemID="{DC31FC56-4372-4C4D-B0BD-667C863565F4}">
  <ds:schemaRefs>
    <ds:schemaRef ds:uri="http://www.joulesunlimited.com/juid"/>
  </ds:schemaRefs>
</ds:datastoreItem>
</file>

<file path=customXml/itemProps41.xml><?xml version="1.0" encoding="utf-8"?>
<ds:datastoreItem xmlns:ds="http://schemas.openxmlformats.org/officeDocument/2006/customXml" ds:itemID="{89567FB2-D1FF-4CDC-A257-B283F63019E0}"/>
</file>

<file path=customXml/itemProps42.xml><?xml version="1.0" encoding="utf-8"?>
<ds:datastoreItem xmlns:ds="http://schemas.openxmlformats.org/officeDocument/2006/customXml" ds:itemID="{10A58388-045A-49BE-9FD1-0B97BBF6EA44}"/>
</file>

<file path=customXml/itemProps43.xml><?xml version="1.0" encoding="utf-8"?>
<ds:datastoreItem xmlns:ds="http://schemas.openxmlformats.org/officeDocument/2006/customXml" ds:itemID="{883BA74F-8F79-4801-8FC2-81992DFEEA00}"/>
</file>

<file path=customXml/itemProps5.xml><?xml version="1.0" encoding="utf-8"?>
<ds:datastoreItem xmlns:ds="http://schemas.openxmlformats.org/officeDocument/2006/customXml" ds:itemID="{ED2C4F11-DF77-4985-BED0-A02DBA533013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3BB9C91D-2803-4D72-9943-85CB69C808E1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498395C6-3FE6-41F9-A46D-B644B104366C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7CE3CB6B-CAC5-4832-B5EC-F2009A1E3E7F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8F37206C-979D-4952-8CC2-FEBC94880470}">
  <ds:schemaRefs>
    <ds:schemaRef ds:uri="http://www.joulesunlimited.com/juid"/>
  </ds:schemaRefs>
</ds:datastoreItem>
</file>

<file path=docMetadata/LabelInfo.xml><?xml version="1.0" encoding="utf-8"?>
<clbl:labelList xmlns:clbl="http://schemas.microsoft.com/office/2020/mipLabelMetadata">
  <clbl:label id="{d7638496-c3f6-46d8-9873-076f95c8121f}" enabled="1" method="Privileged" siteId="{c1f94f0d-9a3d-4854-9288-bb90dcf2a90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ABP</Template>
  <TotalTime>8</TotalTime>
  <Words>787</Words>
  <Application>Microsoft Office PowerPoint</Application>
  <PresentationFormat>Breedbeeld</PresentationFormat>
  <Paragraphs>218</Paragraphs>
  <Slides>33</Slides>
  <Notes>2</Notes>
  <HiddenSlides>7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9" baseType="lpstr">
      <vt:lpstr>Aptos</vt:lpstr>
      <vt:lpstr>Arial</vt:lpstr>
      <vt:lpstr>Rockwell</vt:lpstr>
      <vt:lpstr>Source Sans Pro</vt:lpstr>
      <vt:lpstr>Wingdings</vt:lpstr>
      <vt:lpstr>Huisstijl</vt:lpstr>
      <vt:lpstr>Zo zit dat met  uw pensioen!</vt:lpstr>
      <vt:lpstr>Welkom! Goed dat u er bent</vt:lpstr>
      <vt:lpstr>Welkom! Goed dat u er bent</vt:lpstr>
      <vt:lpstr>Pensioen: een huis met 3 verdiepingen</vt:lpstr>
      <vt:lpstr>Wanneer krijg  ik mijn AOW?</vt:lpstr>
      <vt:lpstr>Uw AOW-leeftijd</vt:lpstr>
      <vt:lpstr>Uw pensioen van ABP</vt:lpstr>
      <vt:lpstr>Uw pensioen van ABP</vt:lpstr>
      <vt:lpstr>Uw pensioen van ABP</vt:lpstr>
      <vt:lpstr>Pensioen van uw partner</vt:lpstr>
      <vt:lpstr>Pensioen dat u zelf regelt</vt:lpstr>
      <vt:lpstr> Wat is een  goed pensioen?</vt:lpstr>
      <vt:lpstr>Kies uw pensioen</vt:lpstr>
      <vt:lpstr>Deze keuzes heeft u</vt:lpstr>
      <vt:lpstr>Vanaf 1-7-2025 (?) nieuwe keuze</vt:lpstr>
      <vt:lpstr>Wanneer wil ik stoppen met werken?</vt:lpstr>
      <vt:lpstr>U gaat met pensioen op uw AOW-leeftijd</vt:lpstr>
      <vt:lpstr>U gaat eerder met pensioen</vt:lpstr>
      <vt:lpstr>U gaat na uw AOW-leeftijd met pensioen</vt:lpstr>
      <vt:lpstr>Wil ik minder werken?</vt:lpstr>
      <vt:lpstr>U gaat met deeltijdpensioen</vt:lpstr>
      <vt:lpstr>Wat doe ik met het pensioen van mijn partner?</vt:lpstr>
      <vt:lpstr>Uitruil partnerpensioen en ouderdomspensioen</vt:lpstr>
      <vt:lpstr>Hoeveel pensioen  wil ik hebben?</vt:lpstr>
      <vt:lpstr>Variëren met uw pensioen</vt:lpstr>
      <vt:lpstr>Uw pensioen anders verdelen</vt:lpstr>
      <vt:lpstr>Nieuwe mogelijkheid vervroegd uittreden</vt:lpstr>
      <vt:lpstr>MijnABP: uw eigen digitale omgeving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APG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Schumans, FRT (Fabian)</dc:creator>
  <cp:lastModifiedBy>Schumans, FRT (Fabian)</cp:lastModifiedBy>
  <cp:revision>1</cp:revision>
  <dcterms:created xsi:type="dcterms:W3CDTF">2024-10-25T10:02:12Z</dcterms:created>
  <dcterms:modified xsi:type="dcterms:W3CDTF">2024-10-25T10:10:31Z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0x010100EF377498E013AC4C810660C8DCEA80E1</vt:lpwstr>
  </property>
</Properties>
</file>